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embeddings/oleObject1.bin" ContentType="application/vnd.openxmlformats-officedocument.oleObject"/>
  <Override PartName="/ppt/embeddings/oleObject2.bin" ContentType="application/vnd.openxmlformats-officedocument.oleObject"/>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83" r:id="rId1"/>
  </p:sldMasterIdLst>
  <p:sldIdLst>
    <p:sldId id="256" r:id="rId2"/>
    <p:sldId id="264" r:id="rId3"/>
    <p:sldId id="265" r:id="rId4"/>
    <p:sldId id="257" r:id="rId5"/>
    <p:sldId id="258" r:id="rId6"/>
    <p:sldId id="260" r:id="rId7"/>
    <p:sldId id="261" r:id="rId8"/>
    <p:sldId id="262" r:id="rId9"/>
    <p:sldId id="263" r:id="rId10"/>
    <p:sldId id="266" r:id="rId11"/>
    <p:sldId id="267" r:id="rId12"/>
    <p:sldId id="268" r:id="rId13"/>
    <p:sldId id="269" r:id="rId14"/>
    <p:sldId id="270" r:id="rId15"/>
    <p:sldId id="273" r:id="rId16"/>
    <p:sldId id="274" r:id="rId17"/>
    <p:sldId id="271" r:id="rId18"/>
    <p:sldId id="276" r:id="rId19"/>
    <p:sldId id="275" r:id="rId20"/>
    <p:sldId id="277" r:id="rId21"/>
    <p:sldId id="278" r:id="rId22"/>
    <p:sldId id="279" r:id="rId23"/>
    <p:sldId id="280" r:id="rId24"/>
    <p:sldId id="281" r:id="rId25"/>
    <p:sldId id="282" r:id="rId26"/>
    <p:sldId id="283" r:id="rId27"/>
    <p:sldId id="284" r:id="rId28"/>
    <p:sldId id="285" r:id="rId29"/>
    <p:sldId id="286" r:id="rId30"/>
    <p:sldId id="287" r:id="rId31"/>
    <p:sldId id="288" r:id="rId32"/>
  </p:sldIdLst>
  <p:sldSz cx="9144000" cy="6858000" type="screen4x3"/>
  <p:notesSz cx="6858000" cy="9144000"/>
  <p:defaultText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既定のセクション" id="{FA45275D-5018-1742-B3F8-4B8A5515A918}">
          <p14:sldIdLst>
            <p14:sldId id="256"/>
          </p14:sldIdLst>
        </p14:section>
        <p14:section name="JPEGの圧縮方法について" id="{0F540B52-3C42-4040-A513-962B17EE0BD7}">
          <p14:sldIdLst>
            <p14:sldId id="264"/>
            <p14:sldId id="265"/>
            <p14:sldId id="257"/>
            <p14:sldId id="258"/>
            <p14:sldId id="260"/>
            <p14:sldId id="261"/>
            <p14:sldId id="262"/>
            <p14:sldId id="263"/>
            <p14:sldId id="266"/>
            <p14:sldId id="267"/>
            <p14:sldId id="268"/>
            <p14:sldId id="269"/>
            <p14:sldId id="270"/>
            <p14:sldId id="273"/>
            <p14:sldId id="274"/>
            <p14:sldId id="271"/>
            <p14:sldId id="276"/>
            <p14:sldId id="275"/>
            <p14:sldId id="277"/>
            <p14:sldId id="278"/>
            <p14:sldId id="279"/>
            <p14:sldId id="280"/>
            <p14:sldId id="281"/>
            <p14:sldId id="282"/>
            <p14:sldId id="283"/>
            <p14:sldId id="284"/>
            <p14:sldId id="285"/>
            <p14:sldId id="286"/>
            <p14:sldId id="287"/>
            <p14:sldId id="288"/>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中間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スタイル/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5" autoAdjust="0"/>
    <p:restoredTop sz="94589" autoAdjust="0"/>
  </p:normalViewPr>
  <p:slideViewPr>
    <p:cSldViewPr snapToGrid="0" snapToObjects="1">
      <p:cViewPr varScale="1">
        <p:scale>
          <a:sx n="95" d="100"/>
          <a:sy n="95" d="100"/>
        </p:scale>
        <p:origin x="-1216" y="-10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printerSettings" Target="printerSettings/printerSettings1.bin"/><Relationship Id="rId34" Type="http://schemas.openxmlformats.org/officeDocument/2006/relationships/presProps" Target="presProps.xml"/><Relationship Id="rId35" Type="http://schemas.openxmlformats.org/officeDocument/2006/relationships/viewProps" Target="viewProps.xml"/><Relationship Id="rId36" Type="http://schemas.openxmlformats.org/officeDocument/2006/relationships/theme" Target="theme/theme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 Id="rId2" Type="http://schemas.openxmlformats.org/officeDocument/2006/relationships/image" Target="../media/image3.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64F91CD7-A715-0C48-91F0-417F7483E424}" type="datetimeFigureOut">
              <a:rPr kumimoji="1" lang="ja-JP" altLang="en-US" smtClean="0"/>
              <a:t>2014/07/17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C36625C-74DC-7944-96EB-E6A46E282C89}" type="slidenum">
              <a:rPr kumimoji="1" lang="ja-JP" altLang="en-US" smtClean="0"/>
              <a:t>‹#›</a:t>
            </a:fld>
            <a:endParaRPr kumimoji="1"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4" name="Date Placeholder 3"/>
          <p:cNvSpPr>
            <a:spLocks noGrp="1"/>
          </p:cNvSpPr>
          <p:nvPr>
            <p:ph type="dt" sz="half" idx="10"/>
          </p:nvPr>
        </p:nvSpPr>
        <p:spPr/>
        <p:txBody>
          <a:bodyPr/>
          <a:lstStyle/>
          <a:p>
            <a:fld id="{64F91CD7-A715-0C48-91F0-417F7483E424}" type="datetimeFigureOut">
              <a:rPr kumimoji="1" lang="ja-JP" altLang="en-US" smtClean="0"/>
              <a:t>2014/07/17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C36625C-74DC-7944-96EB-E6A46E282C89}" type="slidenum">
              <a:rPr kumimoji="1" lang="ja-JP" altLang="en-US" smtClean="0"/>
              <a: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4" name="Date Placeholder 3"/>
          <p:cNvSpPr>
            <a:spLocks noGrp="1"/>
          </p:cNvSpPr>
          <p:nvPr>
            <p:ph type="dt" sz="half" idx="10"/>
          </p:nvPr>
        </p:nvSpPr>
        <p:spPr/>
        <p:txBody>
          <a:bodyPr/>
          <a:lstStyle/>
          <a:p>
            <a:fld id="{64F91CD7-A715-0C48-91F0-417F7483E424}" type="datetimeFigureOut">
              <a:rPr kumimoji="1" lang="ja-JP" altLang="en-US" smtClean="0"/>
              <a:t>2014/07/17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C36625C-74DC-7944-96EB-E6A46E282C89}" type="slidenum">
              <a:rPr kumimoji="1" lang="ja-JP" altLang="en-US" smtClean="0"/>
              <a: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4" name="Date Placeholder 3"/>
          <p:cNvSpPr>
            <a:spLocks noGrp="1"/>
          </p:cNvSpPr>
          <p:nvPr>
            <p:ph type="dt" sz="half" idx="10"/>
          </p:nvPr>
        </p:nvSpPr>
        <p:spPr/>
        <p:txBody>
          <a:bodyPr/>
          <a:lstStyle/>
          <a:p>
            <a:fld id="{64F91CD7-A715-0C48-91F0-417F7483E424}" type="datetimeFigureOut">
              <a:rPr kumimoji="1" lang="ja-JP" altLang="en-US" smtClean="0"/>
              <a:t>2014/07/17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C36625C-74DC-7944-96EB-E6A46E282C89}" type="slidenum">
              <a:rPr kumimoji="1" lang="ja-JP" altLang="en-US" smtClean="0"/>
              <a:t>‹#›</a:t>
            </a:fld>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64F91CD7-A715-0C48-91F0-417F7483E424}" type="datetimeFigureOut">
              <a:rPr kumimoji="1" lang="ja-JP" altLang="en-US" smtClean="0"/>
              <a:t>2014/07/17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C36625C-74DC-7944-96EB-E6A46E282C89}" type="slidenum">
              <a:rPr kumimoji="1" lang="ja-JP" altLang="en-US" smtClean="0"/>
              <a:t>‹#›</a:t>
            </a:fld>
            <a:endParaRPr kumimoji="1"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64F91CD7-A715-0C48-91F0-417F7483E424}" type="datetimeFigureOut">
              <a:rPr kumimoji="1" lang="ja-JP" altLang="en-US" smtClean="0"/>
              <a:t>2014/07/17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1C36625C-74DC-7944-96EB-E6A46E282C89}" type="slidenum">
              <a:rPr kumimoji="1" lang="ja-JP" altLang="en-US" smtClean="0"/>
              <a: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ja-JP" altLang="en-US" smtClean="0"/>
              <a:t>マスター タイトルの書式設定</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7" name="Date Placeholder 6"/>
          <p:cNvSpPr>
            <a:spLocks noGrp="1"/>
          </p:cNvSpPr>
          <p:nvPr>
            <p:ph type="dt" sz="half" idx="10"/>
          </p:nvPr>
        </p:nvSpPr>
        <p:spPr/>
        <p:txBody>
          <a:bodyPr/>
          <a:lstStyle/>
          <a:p>
            <a:fld id="{64F91CD7-A715-0C48-91F0-417F7483E424}" type="datetimeFigureOut">
              <a:rPr kumimoji="1" lang="ja-JP" altLang="en-US" smtClean="0"/>
              <a:t>2014/07/17</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1C36625C-74DC-7944-96EB-E6A46E282C89}" type="slidenum">
              <a:rPr kumimoji="1" lang="ja-JP" altLang="en-US" smtClean="0"/>
              <a: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a:p>
        </p:txBody>
      </p:sp>
      <p:sp>
        <p:nvSpPr>
          <p:cNvPr id="3" name="Date Placeholder 2"/>
          <p:cNvSpPr>
            <a:spLocks noGrp="1"/>
          </p:cNvSpPr>
          <p:nvPr>
            <p:ph type="dt" sz="half" idx="10"/>
          </p:nvPr>
        </p:nvSpPr>
        <p:spPr/>
        <p:txBody>
          <a:bodyPr/>
          <a:lstStyle/>
          <a:p>
            <a:fld id="{64F91CD7-A715-0C48-91F0-417F7483E424}" type="datetimeFigureOut">
              <a:rPr kumimoji="1" lang="ja-JP" altLang="en-US" smtClean="0"/>
              <a:t>2014/07/17</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1C36625C-74DC-7944-96EB-E6A46E282C89}" type="slidenum">
              <a:rPr kumimoji="1" lang="ja-JP" altLang="en-US" smtClean="0"/>
              <a: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4F91CD7-A715-0C48-91F0-417F7483E424}" type="datetimeFigureOut">
              <a:rPr kumimoji="1" lang="ja-JP" altLang="en-US" smtClean="0"/>
              <a:t>2014/07/17</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1C36625C-74DC-7944-96EB-E6A46E282C89}" type="slidenum">
              <a:rPr kumimoji="1" lang="ja-JP" altLang="en-US" smtClean="0"/>
              <a: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ja-JP" altLang="en-US" smtClean="0"/>
              <a:t>マスター タイトルの書式設定</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64F91CD7-A715-0C48-91F0-417F7483E424}" type="datetimeFigureOut">
              <a:rPr kumimoji="1" lang="ja-JP" altLang="en-US" smtClean="0"/>
              <a:t>2014/07/17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1C36625C-74DC-7944-96EB-E6A46E282C89}" type="slidenum">
              <a:rPr kumimoji="1" lang="ja-JP" altLang="en-US" smtClean="0"/>
              <a:t>‹#›</a:t>
            </a:fld>
            <a:endParaRPr kumimoji="1" lang="ja-JP" altLang="en-US"/>
          </a:p>
        </p:txBody>
      </p:sp>
      <p:sp>
        <p:nvSpPr>
          <p:cNvPr id="9" name="Content Placeholder 8"/>
          <p:cNvSpPr>
            <a:spLocks noGrp="1"/>
          </p:cNvSpPr>
          <p:nvPr>
            <p:ph sz="quarter" idx="13"/>
          </p:nvPr>
        </p:nvSpPr>
        <p:spPr>
          <a:xfrm>
            <a:off x="304800" y="381000"/>
            <a:ext cx="7772400" cy="494284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ja-JP" altLang="en-US" smtClean="0"/>
              <a:t>マスター タイトルの書式設定</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プレースホルダーまでドラッグするかアイコンをクリックして図を追加</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8" name="Date Placeholder 7"/>
          <p:cNvSpPr>
            <a:spLocks noGrp="1"/>
          </p:cNvSpPr>
          <p:nvPr>
            <p:ph type="dt" sz="half" idx="10"/>
          </p:nvPr>
        </p:nvSpPr>
        <p:spPr/>
        <p:txBody>
          <a:bodyPr/>
          <a:lstStyle/>
          <a:p>
            <a:fld id="{64F91CD7-A715-0C48-91F0-417F7483E424}" type="datetimeFigureOut">
              <a:rPr kumimoji="1" lang="ja-JP" altLang="en-US" smtClean="0"/>
              <a:t>2014/07/17</a:t>
            </a:fld>
            <a:endParaRPr kumimoji="1" lang="ja-JP" altLang="en-US"/>
          </a:p>
        </p:txBody>
      </p:sp>
      <p:sp>
        <p:nvSpPr>
          <p:cNvPr id="9" name="Slide Number Placeholder 8"/>
          <p:cNvSpPr>
            <a:spLocks noGrp="1"/>
          </p:cNvSpPr>
          <p:nvPr>
            <p:ph type="sldNum" sz="quarter" idx="11"/>
          </p:nvPr>
        </p:nvSpPr>
        <p:spPr/>
        <p:txBody>
          <a:bodyPr/>
          <a:lstStyle/>
          <a:p>
            <a:fld id="{1C36625C-74DC-7944-96EB-E6A46E282C89}" type="slidenum">
              <a:rPr kumimoji="1" lang="ja-JP" altLang="en-US" smtClean="0"/>
              <a:t>‹#›</a:t>
            </a:fld>
            <a:endParaRPr kumimoji="1" lang="ja-JP" altLang="en-US"/>
          </a:p>
        </p:txBody>
      </p:sp>
      <p:sp>
        <p:nvSpPr>
          <p:cNvPr id="10" name="Footer Placeholder 9"/>
          <p:cNvSpPr>
            <a:spLocks noGrp="1"/>
          </p:cNvSpPr>
          <p:nvPr>
            <p:ph type="ftr" sz="quarter" idx="12"/>
          </p:nvPr>
        </p:nvSpPr>
        <p:spPr/>
        <p:txBody>
          <a:bodyPr/>
          <a:lstStyle/>
          <a:p>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1C36625C-74DC-7944-96EB-E6A46E282C89}" type="slidenum">
              <a:rPr kumimoji="1" lang="ja-JP" altLang="en-US" smtClean="0"/>
              <a:t>‹#›</a:t>
            </a:fld>
            <a:endParaRPr kumimoji="1" lang="ja-JP" altLang="en-US"/>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kumimoji="1" lang="ja-JP" altLang="en-US"/>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64F91CD7-A715-0C48-91F0-417F7483E424}" type="datetimeFigureOut">
              <a:rPr kumimoji="1" lang="ja-JP" altLang="en-US" smtClean="0"/>
              <a:t>2014/07/17</a:t>
            </a:fld>
            <a:endParaRPr kumimoji="1" lang="ja-JP" altLang="en-US"/>
          </a:p>
        </p:txBody>
      </p:sp>
    </p:spTree>
  </p:cSld>
  <p:clrMap bg1="lt1" tx1="dk1" bg2="lt2" tx2="dk2" accent1="accent1" accent2="accent2" accent3="accent3" accent4="accent4" accent5="accent5" accent6="accent6" hlink="hlink" folHlink="folHlink"/>
  <p:sldLayoutIdLst>
    <p:sldLayoutId id="2147483784" r:id="rId1"/>
    <p:sldLayoutId id="2147483785" r:id="rId2"/>
    <p:sldLayoutId id="2147483786" r:id="rId3"/>
    <p:sldLayoutId id="2147483787" r:id="rId4"/>
    <p:sldLayoutId id="2147483788" r:id="rId5"/>
    <p:sldLayoutId id="2147483789" r:id="rId6"/>
    <p:sldLayoutId id="2147483790" r:id="rId7"/>
    <p:sldLayoutId id="2147483791" r:id="rId8"/>
    <p:sldLayoutId id="2147483792" r:id="rId9"/>
    <p:sldLayoutId id="2147483793" r:id="rId10"/>
    <p:sldLayoutId id="2147483794" r:id="rId11"/>
  </p:sldLayoutIdLst>
  <p:txStyles>
    <p:titleStyle>
      <a:lvl1pPr algn="l" defTabSz="914400" rtl="0" eaLnBrk="1" latinLnBrk="0" hangingPunct="1">
        <a:spcBef>
          <a:spcPct val="0"/>
        </a:spcBef>
        <a:buNone/>
        <a:defRPr kumimoji="1"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kumimoji="1"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kumimoji="1"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kumimoji="1"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kumimoji="1"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kumimoji="1"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kumimoji="1"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kumimoji="1"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kumimoji="1"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kumimoji="1" sz="14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emf"/><Relationship Id="rId3" Type="http://schemas.openxmlformats.org/officeDocument/2006/relationships/image" Target="../media/image5.em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em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michisugara.jp/archives/2013/huffman.html"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michisugara.jp" TargetMode="External"/><Relationship Id="rId4" Type="http://schemas.openxmlformats.org/officeDocument/2006/relationships/hyperlink" Target="http://webs.lanset.com/crazy17/jp/index.htm" TargetMode="External"/><Relationship Id="rId1" Type="http://schemas.openxmlformats.org/officeDocument/2006/relationships/slideLayout" Target="../slideLayouts/slideLayout2.xml"/><Relationship Id="rId2" Type="http://schemas.openxmlformats.org/officeDocument/2006/relationships/hyperlink" Target="http://tt.sakura.ne.jp/~hiropon/lecture/trans.html"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1.bin"/><Relationship Id="rId4" Type="http://schemas.openxmlformats.org/officeDocument/2006/relationships/image" Target="../media/image2.emf"/><Relationship Id="rId5" Type="http://schemas.openxmlformats.org/officeDocument/2006/relationships/oleObject" Target="../embeddings/oleObject2.bin"/><Relationship Id="rId6" Type="http://schemas.openxmlformats.org/officeDocument/2006/relationships/image" Target="../media/image3.emf"/><Relationship Id="rId1" Type="http://schemas.openxmlformats.org/officeDocument/2006/relationships/vmlDrawing" Target="../drawings/vmlDrawing1.vml"/><Relationship Id="rId2"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normAutofit/>
          </a:bodyPr>
          <a:lstStyle/>
          <a:p>
            <a:r>
              <a:rPr kumimoji="1" lang="ja-JP" altLang="en-US" sz="5400" dirty="0" smtClean="0"/>
              <a:t>コンピュータが画像を保存する方法について（その</a:t>
            </a:r>
            <a:r>
              <a:rPr kumimoji="1" lang="en-US" altLang="ja-JP" sz="5400" dirty="0" smtClean="0"/>
              <a:t>2</a:t>
            </a:r>
            <a:r>
              <a:rPr kumimoji="1" lang="ja-JP" altLang="en-US" sz="5400" dirty="0" smtClean="0"/>
              <a:t>）</a:t>
            </a:r>
            <a:endParaRPr kumimoji="1" lang="ja-JP" altLang="en-US" sz="5400" dirty="0"/>
          </a:p>
        </p:txBody>
      </p:sp>
      <p:sp>
        <p:nvSpPr>
          <p:cNvPr id="3" name="サブタイトル 2"/>
          <p:cNvSpPr>
            <a:spLocks noGrp="1"/>
          </p:cNvSpPr>
          <p:nvPr>
            <p:ph type="subTitle" idx="1"/>
          </p:nvPr>
        </p:nvSpPr>
        <p:spPr>
          <a:xfrm>
            <a:off x="2354246" y="5173511"/>
            <a:ext cx="5875353" cy="601511"/>
          </a:xfrm>
        </p:spPr>
        <p:txBody>
          <a:bodyPr>
            <a:normAutofit/>
          </a:bodyPr>
          <a:lstStyle/>
          <a:p>
            <a:r>
              <a:rPr kumimoji="1" lang="ja-JP" altLang="en-US" dirty="0" smtClean="0"/>
              <a:t>発表者：神戸大学理学部数学科</a:t>
            </a:r>
            <a:r>
              <a:rPr kumimoji="1" lang="en-US" altLang="ja-JP" dirty="0" smtClean="0"/>
              <a:t>B3</a:t>
            </a:r>
            <a:r>
              <a:rPr kumimoji="1" lang="ja-JP" altLang="en-US" dirty="0" smtClean="0"/>
              <a:t>　　岡﨑　正悟</a:t>
            </a:r>
            <a:endParaRPr kumimoji="1" lang="ja-JP" altLang="en-US" dirty="0"/>
          </a:p>
        </p:txBody>
      </p:sp>
    </p:spTree>
    <p:extLst>
      <p:ext uri="{BB962C8B-B14F-4D97-AF65-F5344CB8AC3E}">
        <p14:creationId xmlns:p14="http://schemas.microsoft.com/office/powerpoint/2010/main" val="701973097"/>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7620000" cy="918058"/>
          </a:xfrm>
        </p:spPr>
        <p:txBody>
          <a:bodyPr/>
          <a:lstStyle/>
          <a:p>
            <a:r>
              <a:rPr lang="ja-JP" altLang="en-US" dirty="0" smtClean="0"/>
              <a:t>サンプリング</a:t>
            </a:r>
            <a:r>
              <a:rPr kumimoji="1" lang="ja-JP" altLang="en-US" dirty="0" smtClean="0"/>
              <a:t>の例</a:t>
            </a:r>
            <a:endParaRPr kumimoji="1" lang="ja-JP" altLang="en-US" dirty="0"/>
          </a:p>
        </p:txBody>
      </p:sp>
      <p:sp>
        <p:nvSpPr>
          <p:cNvPr id="3" name="コンテンツ プレースホルダー 2"/>
          <p:cNvSpPr>
            <a:spLocks noGrp="1"/>
          </p:cNvSpPr>
          <p:nvPr>
            <p:ph idx="1"/>
          </p:nvPr>
        </p:nvSpPr>
        <p:spPr>
          <a:xfrm>
            <a:off x="302314" y="1347591"/>
            <a:ext cx="8185361" cy="4941167"/>
          </a:xfrm>
        </p:spPr>
        <p:txBody>
          <a:bodyPr>
            <a:normAutofit/>
          </a:bodyPr>
          <a:lstStyle/>
          <a:p>
            <a:r>
              <a:rPr kumimoji="1" lang="en-US" altLang="ja-JP" sz="2800" dirty="0" smtClean="0">
                <a:latin typeface="ヒラギノ角ゴ Pro W3"/>
                <a:ea typeface="ヒラギノ角ゴ Pro W3"/>
                <a:cs typeface="ヒラギノ角ゴ Pro W3"/>
              </a:rPr>
              <a:t>8×8</a:t>
            </a:r>
            <a:r>
              <a:rPr kumimoji="1" lang="ja-JP" altLang="en-US" sz="2800" dirty="0" smtClean="0">
                <a:latin typeface="ヒラギノ角ゴ Pro W3"/>
                <a:ea typeface="ヒラギノ角ゴ Pro W3"/>
                <a:cs typeface="ヒラギノ角ゴ Pro W3"/>
              </a:rPr>
              <a:t>のブロック</a:t>
            </a:r>
            <a:r>
              <a:rPr lang="ja-JP" altLang="en-US" sz="2800" dirty="0" smtClean="0">
                <a:latin typeface="ヒラギノ角ゴ Pro W3"/>
                <a:ea typeface="ヒラギノ角ゴ Pro W3"/>
                <a:cs typeface="ヒラギノ角ゴ Pro W3"/>
              </a:rPr>
              <a:t>でのサンプリングを考える</a:t>
            </a:r>
            <a:endParaRPr lang="en-US" altLang="ja-JP" sz="2800" dirty="0" smtClean="0">
              <a:latin typeface="ヒラギノ角ゴ Pro W3"/>
              <a:ea typeface="ヒラギノ角ゴ Pro W3"/>
              <a:cs typeface="ヒラギノ角ゴ Pro W3"/>
            </a:endParaRPr>
          </a:p>
          <a:p>
            <a:pPr marL="571500" indent="-457200">
              <a:buFont typeface="+mj-ea"/>
              <a:buAutoNum type="circleNumDbPlain"/>
            </a:pPr>
            <a:r>
              <a:rPr kumimoji="1" lang="ja-JP" altLang="en-US" sz="2800" dirty="0" smtClean="0">
                <a:latin typeface="ヒラギノ角ゴ Pro W3"/>
                <a:ea typeface="ヒラギノ角ゴ Pro W3"/>
                <a:cs typeface="ヒラギノ角ゴ Pro W3"/>
              </a:rPr>
              <a:t>サンプリング比が</a:t>
            </a:r>
            <a:r>
              <a:rPr lang="en-US" altLang="ja-JP" sz="2800" dirty="0" smtClean="0">
                <a:latin typeface="ヒラギノ角ゴ Pro W3"/>
                <a:ea typeface="ヒラギノ角ゴ Pro W3"/>
                <a:cs typeface="ヒラギノ角ゴ Pro W3"/>
              </a:rPr>
              <a:t>4:1:1</a:t>
            </a:r>
          </a:p>
          <a:p>
            <a:pPr marL="468000" indent="-457200">
              <a:buNone/>
            </a:pPr>
            <a:r>
              <a:rPr lang="ja-JP" altLang="ja-JP" sz="2800" dirty="0" smtClean="0">
                <a:latin typeface="ヒラギノ角ゴ Pro W3"/>
                <a:ea typeface="ヒラギノ角ゴ Pro W3"/>
                <a:cs typeface="ヒラギノ角ゴ Pro W3"/>
              </a:rPr>
              <a:t>　</a:t>
            </a:r>
            <a:r>
              <a:rPr lang="en-US" altLang="ja-JP" sz="2800" dirty="0" smtClean="0">
                <a:latin typeface="ヒラギノ角ゴ Pro W3"/>
                <a:ea typeface="ヒラギノ角ゴ Pro W3"/>
                <a:cs typeface="ヒラギノ角ゴ Pro W3"/>
              </a:rPr>
              <a:t>⇒</a:t>
            </a:r>
            <a:r>
              <a:rPr lang="ja-JP" altLang="en-US" sz="2800" dirty="0" smtClean="0">
                <a:latin typeface="ヒラギノ角ゴ Pro W3"/>
                <a:ea typeface="ヒラギノ角ゴ Pro W3"/>
                <a:cs typeface="ヒラギノ角ゴ Pro W3"/>
              </a:rPr>
              <a:t>次のページの図の緑色の点を基準として，その右・下・右下の</a:t>
            </a:r>
            <a:r>
              <a:rPr lang="en-US" altLang="ja-JP" sz="2800" dirty="0" smtClean="0">
                <a:latin typeface="ヒラギノ角ゴ Pro W3"/>
                <a:ea typeface="ヒラギノ角ゴ Pro W3"/>
                <a:cs typeface="ヒラギノ角ゴ Pro W3"/>
              </a:rPr>
              <a:t>4</a:t>
            </a:r>
            <a:r>
              <a:rPr lang="ja-JP" altLang="en-US" sz="2800" dirty="0" smtClean="0">
                <a:latin typeface="ヒラギノ角ゴ Pro W3"/>
                <a:ea typeface="ヒラギノ角ゴ Pro W3"/>
                <a:cs typeface="ヒラギノ角ゴ Pro W3"/>
              </a:rPr>
              <a:t>点のデータを平均化し，それを元データとして利用する．</a:t>
            </a:r>
            <a:endParaRPr lang="en-US" altLang="ja-JP" sz="2800" dirty="0" smtClean="0">
              <a:latin typeface="ヒラギノ角ゴ Pro W3"/>
              <a:ea typeface="ヒラギノ角ゴ Pro W3"/>
              <a:cs typeface="ヒラギノ角ゴ Pro W3"/>
            </a:endParaRPr>
          </a:p>
          <a:p>
            <a:pPr marL="259200" indent="-457200">
              <a:buNone/>
            </a:pPr>
            <a:r>
              <a:rPr kumimoji="1" lang="en-US" altLang="ja-JP" sz="2800" dirty="0" smtClean="0">
                <a:latin typeface="ヒラギノ角ゴ Pro W3"/>
                <a:ea typeface="ヒラギノ角ゴ Pro W3"/>
                <a:cs typeface="ヒラギノ角ゴ Pro W3"/>
              </a:rPr>
              <a:t>∴</a:t>
            </a:r>
            <a:r>
              <a:rPr lang="ja-JP" altLang="en-US" sz="2800" dirty="0">
                <a:latin typeface="ヒラギノ角ゴ Pro W3"/>
                <a:ea typeface="ヒラギノ角ゴ Pro W3"/>
                <a:cs typeface="ヒラギノ角ゴ Pro W3"/>
              </a:rPr>
              <a:t>色の各成分は元のデータ</a:t>
            </a:r>
            <a:r>
              <a:rPr lang="ja-JP" altLang="en-US" sz="2800" dirty="0" smtClean="0">
                <a:latin typeface="ヒラギノ角ゴ Pro W3"/>
                <a:ea typeface="ヒラギノ角ゴ Pro W3"/>
                <a:cs typeface="ヒラギノ角ゴ Pro W3"/>
              </a:rPr>
              <a:t>の</a:t>
            </a:r>
            <a:r>
              <a:rPr lang="en-US" altLang="ja-JP" sz="2800" dirty="0" smtClean="0">
                <a:latin typeface="ヒラギノ角ゴ Pro W3"/>
                <a:ea typeface="ヒラギノ角ゴ Pro W3"/>
                <a:cs typeface="ヒラギノ角ゴ Pro W3"/>
              </a:rPr>
              <a:t>1/4</a:t>
            </a:r>
            <a:r>
              <a:rPr lang="ja-JP" altLang="en-US" sz="2800" dirty="0" smtClean="0">
                <a:latin typeface="ヒラギノ角ゴ Pro W3"/>
                <a:ea typeface="ヒラギノ角ゴ Pro W3"/>
                <a:cs typeface="ヒラギノ角ゴ Pro W3"/>
              </a:rPr>
              <a:t>の</a:t>
            </a:r>
            <a:r>
              <a:rPr lang="ja-JP" altLang="en-US" sz="2800" dirty="0">
                <a:latin typeface="ヒラギノ角ゴ Pro W3"/>
                <a:ea typeface="ヒラギノ角ゴ Pro W3"/>
                <a:cs typeface="ヒラギノ角ゴ Pro W3"/>
              </a:rPr>
              <a:t>量に圧縮</a:t>
            </a:r>
            <a:r>
              <a:rPr lang="ja-JP" altLang="en-US" sz="2800" dirty="0" smtClean="0">
                <a:latin typeface="ヒラギノ角ゴ Pro W3"/>
                <a:ea typeface="ヒラギノ角ゴ Pro W3"/>
                <a:cs typeface="ヒラギノ角ゴ Pro W3"/>
              </a:rPr>
              <a:t>される</a:t>
            </a:r>
            <a:endParaRPr lang="en-US" altLang="ja-JP" sz="2800" dirty="0" smtClean="0">
              <a:latin typeface="ヒラギノ角ゴ Pro W3"/>
              <a:ea typeface="ヒラギノ角ゴ Pro W3"/>
              <a:cs typeface="ヒラギノ角ゴ Pro W3"/>
            </a:endParaRPr>
          </a:p>
          <a:p>
            <a:pPr marL="259200" indent="-457200">
              <a:buNone/>
            </a:pPr>
            <a:r>
              <a:rPr lang="ja-JP" altLang="ja-JP" sz="2800" dirty="0">
                <a:latin typeface="ヒラギノ角ゴ Pro W3"/>
                <a:ea typeface="ヒラギノ角ゴ Pro W3"/>
                <a:cs typeface="ヒラギノ角ゴ Pro W3"/>
              </a:rPr>
              <a:t>　</a:t>
            </a:r>
            <a:r>
              <a:rPr lang="ja-JP" altLang="en-US" sz="2800" dirty="0" smtClean="0">
                <a:latin typeface="ヒラギノ角ゴ Pro W3"/>
                <a:ea typeface="ヒラギノ角ゴ Pro W3"/>
                <a:cs typeface="ヒラギノ角ゴ Pro W3"/>
              </a:rPr>
              <a:t>画像</a:t>
            </a:r>
            <a:r>
              <a:rPr lang="ja-JP" altLang="en-US" sz="2800" dirty="0">
                <a:latin typeface="ヒラギノ角ゴ Pro W3"/>
                <a:ea typeface="ヒラギノ角ゴ Pro W3"/>
                <a:cs typeface="ヒラギノ角ゴ Pro W3"/>
              </a:rPr>
              <a:t>全体で</a:t>
            </a:r>
            <a:r>
              <a:rPr lang="ja-JP" altLang="en-US" sz="2800" dirty="0" smtClean="0">
                <a:latin typeface="ヒラギノ角ゴ Pro W3"/>
                <a:ea typeface="ヒラギノ角ゴ Pro W3"/>
                <a:cs typeface="ヒラギノ角ゴ Pro W3"/>
              </a:rPr>
              <a:t>は</a:t>
            </a:r>
            <a:r>
              <a:rPr lang="en-US" altLang="ja-JP" sz="2800" dirty="0" smtClean="0">
                <a:latin typeface="ヒラギノ角ゴ Pro W3"/>
                <a:ea typeface="ヒラギノ角ゴ Pro W3"/>
                <a:cs typeface="ヒラギノ角ゴ Pro W3"/>
              </a:rPr>
              <a:t>1/2(</a:t>
            </a:r>
            <a:r>
              <a:rPr lang="ja-JP" altLang="en-US" sz="2800" dirty="0">
                <a:latin typeface="ヒラギノ角ゴ Pro W3"/>
                <a:ea typeface="ヒラギノ角ゴ Pro W3"/>
                <a:cs typeface="ヒラギノ角ゴ Pro W3"/>
              </a:rPr>
              <a:t>＝</a:t>
            </a:r>
            <a:r>
              <a:rPr lang="en-US" altLang="ja-JP" sz="2800" dirty="0">
                <a:latin typeface="ヒラギノ角ゴ Pro W3"/>
                <a:ea typeface="ヒラギノ角ゴ Pro W3"/>
                <a:cs typeface="ヒラギノ角ゴ Pro W3"/>
              </a:rPr>
              <a:t>(1+0.25+0.25)</a:t>
            </a:r>
            <a:r>
              <a:rPr lang="en-US" altLang="ja-JP" sz="2800" dirty="0" smtClean="0">
                <a:latin typeface="ヒラギノ角ゴ Pro W3"/>
                <a:ea typeface="ヒラギノ角ゴ Pro W3"/>
                <a:cs typeface="ヒラギノ角ゴ Pro W3"/>
              </a:rPr>
              <a:t>÷3)</a:t>
            </a:r>
            <a:r>
              <a:rPr lang="ja-JP" altLang="en-US" sz="2800" dirty="0">
                <a:latin typeface="ヒラギノ角ゴ Pro W3"/>
                <a:ea typeface="ヒラギノ角ゴ Pro W3"/>
                <a:cs typeface="ヒラギノ角ゴ Pro W3"/>
              </a:rPr>
              <a:t>の量まで圧縮されること</a:t>
            </a:r>
            <a:r>
              <a:rPr lang="ja-JP" altLang="en-US" sz="2800" dirty="0" smtClean="0">
                <a:latin typeface="ヒラギノ角ゴ Pro W3"/>
                <a:ea typeface="ヒラギノ角ゴ Pro W3"/>
                <a:cs typeface="ヒラギノ角ゴ Pro W3"/>
              </a:rPr>
              <a:t>になる</a:t>
            </a:r>
            <a:endParaRPr kumimoji="1" lang="ja-JP" altLang="en-US" sz="2800" dirty="0">
              <a:latin typeface="ヒラギノ角ゴ Pro W3"/>
              <a:ea typeface="ヒラギノ角ゴ Pro W3"/>
              <a:cs typeface="ヒラギノ角ゴ Pro W3"/>
            </a:endParaRPr>
          </a:p>
        </p:txBody>
      </p:sp>
    </p:spTree>
    <p:extLst>
      <p:ext uri="{BB962C8B-B14F-4D97-AF65-F5344CB8AC3E}">
        <p14:creationId xmlns:p14="http://schemas.microsoft.com/office/powerpoint/2010/main" val="1378171155"/>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コンテンツ プレースホルダー 3"/>
          <p:cNvGraphicFramePr>
            <a:graphicFrameLocks noGrp="1"/>
          </p:cNvGraphicFramePr>
          <p:nvPr>
            <p:ph idx="1"/>
            <p:extLst>
              <p:ext uri="{D42A27DB-BD31-4B8C-83A1-F6EECF244321}">
                <p14:modId xmlns:p14="http://schemas.microsoft.com/office/powerpoint/2010/main" val="750396692"/>
              </p:ext>
            </p:extLst>
          </p:nvPr>
        </p:nvGraphicFramePr>
        <p:xfrm>
          <a:off x="457201" y="403225"/>
          <a:ext cx="7209585" cy="5947496"/>
        </p:xfrm>
        <a:graphic>
          <a:graphicData uri="http://schemas.openxmlformats.org/drawingml/2006/table">
            <a:tbl>
              <a:tblPr firstRow="1" bandRow="1">
                <a:tableStyleId>{2D5ABB26-0587-4C30-8999-92F81FD0307C}</a:tableStyleId>
              </a:tblPr>
              <a:tblGrid>
                <a:gridCol w="917038"/>
                <a:gridCol w="917038"/>
                <a:gridCol w="917038"/>
                <a:gridCol w="917038"/>
                <a:gridCol w="917038"/>
                <a:gridCol w="917038"/>
                <a:gridCol w="917038"/>
                <a:gridCol w="790319"/>
              </a:tblGrid>
              <a:tr h="743437">
                <a:tc>
                  <a:txBody>
                    <a:bodyPr/>
                    <a:lstStyle/>
                    <a:p>
                      <a:endParaRPr kumimoji="1" lang="ja-JP" altLang="en-US" dirty="0"/>
                    </a:p>
                  </a:txBody>
                  <a:tcPr>
                    <a:lnL w="38100" cap="flat" cmpd="sng" algn="ctr">
                      <a:solidFill>
                        <a:srgbClr val="3366FF"/>
                      </a:solidFill>
                      <a:prstDash val="solid"/>
                      <a:round/>
                      <a:headEnd type="none" w="med" len="med"/>
                      <a:tailEnd type="none" w="med" len="med"/>
                    </a:lnL>
                    <a:lnR w="38100" cap="flat" cmpd="sng" algn="ctr">
                      <a:solidFill>
                        <a:srgbClr val="3366FF"/>
                      </a:solidFill>
                      <a:prstDash val="solid"/>
                      <a:round/>
                      <a:headEnd type="none" w="med" len="med"/>
                      <a:tailEnd type="none" w="med" len="med"/>
                    </a:lnR>
                    <a:lnT w="38100" cap="flat" cmpd="sng" algn="ctr">
                      <a:solidFill>
                        <a:srgbClr val="3366FF"/>
                      </a:solidFill>
                      <a:prstDash val="solid"/>
                      <a:round/>
                      <a:headEnd type="none" w="med" len="med"/>
                      <a:tailEnd type="none" w="med" len="med"/>
                    </a:lnT>
                    <a:lnB w="38100" cap="flat" cmpd="sng" algn="ctr">
                      <a:solidFill>
                        <a:srgbClr val="3366FF"/>
                      </a:solidFill>
                      <a:prstDash val="solid"/>
                      <a:round/>
                      <a:headEnd type="none" w="med" len="med"/>
                      <a:tailEnd type="none" w="med" len="med"/>
                    </a:lnB>
                    <a:solidFill>
                      <a:srgbClr val="008000"/>
                    </a:solidFill>
                  </a:tcPr>
                </a:tc>
                <a:tc>
                  <a:txBody>
                    <a:bodyPr/>
                    <a:lstStyle/>
                    <a:p>
                      <a:endParaRPr kumimoji="1" lang="ja-JP" altLang="en-US" dirty="0"/>
                    </a:p>
                  </a:txBody>
                  <a:tcPr>
                    <a:lnL w="38100" cap="flat" cmpd="sng" algn="ctr">
                      <a:solidFill>
                        <a:srgbClr val="3366FF"/>
                      </a:solidFill>
                      <a:prstDash val="solid"/>
                      <a:round/>
                      <a:headEnd type="none" w="med" len="med"/>
                      <a:tailEnd type="none" w="med" len="med"/>
                    </a:lnL>
                    <a:lnR w="38100" cap="flat" cmpd="sng" algn="ctr">
                      <a:solidFill>
                        <a:srgbClr val="3366FF"/>
                      </a:solidFill>
                      <a:prstDash val="solid"/>
                      <a:round/>
                      <a:headEnd type="none" w="med" len="med"/>
                      <a:tailEnd type="none" w="med" len="med"/>
                    </a:lnR>
                    <a:lnT w="38100" cap="flat" cmpd="sng" algn="ctr">
                      <a:solidFill>
                        <a:srgbClr val="3366FF"/>
                      </a:solidFill>
                      <a:prstDash val="solid"/>
                      <a:round/>
                      <a:headEnd type="none" w="med" len="med"/>
                      <a:tailEnd type="none" w="med" len="med"/>
                    </a:lnT>
                    <a:lnB w="38100" cap="flat" cmpd="sng" algn="ctr">
                      <a:solidFill>
                        <a:srgbClr val="3366FF"/>
                      </a:solidFill>
                      <a:prstDash val="solid"/>
                      <a:round/>
                      <a:headEnd type="none" w="med" len="med"/>
                      <a:tailEnd type="none" w="med" len="med"/>
                    </a:lnB>
                    <a:solidFill>
                      <a:srgbClr val="FFFF00"/>
                    </a:solidFill>
                  </a:tcPr>
                </a:tc>
                <a:tc>
                  <a:txBody>
                    <a:bodyPr/>
                    <a:lstStyle/>
                    <a:p>
                      <a:endParaRPr kumimoji="1" lang="ja-JP" altLang="en-US" dirty="0"/>
                    </a:p>
                  </a:txBody>
                  <a:tcPr>
                    <a:lnL w="38100" cap="flat" cmpd="sng" algn="ctr">
                      <a:solidFill>
                        <a:srgbClr val="3366FF"/>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008000"/>
                    </a:solidFill>
                  </a:tcPr>
                </a:tc>
                <a:tc>
                  <a:txBody>
                    <a:bodyPr/>
                    <a:lstStyle/>
                    <a:p>
                      <a:endParaRPr kumimoji="1" lang="ja-JP" alt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00"/>
                    </a:solidFill>
                  </a:tcPr>
                </a:tc>
                <a:tc>
                  <a:txBody>
                    <a:bodyPr/>
                    <a:lstStyle/>
                    <a:p>
                      <a:endParaRPr kumimoji="1" lang="ja-JP" alt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008000"/>
                    </a:solidFill>
                  </a:tcPr>
                </a:tc>
                <a:tc>
                  <a:txBody>
                    <a:bodyPr/>
                    <a:lstStyle/>
                    <a:p>
                      <a:endParaRPr kumimoji="1" lang="ja-JP" alt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00"/>
                    </a:solidFill>
                  </a:tcPr>
                </a:tc>
                <a:tc>
                  <a:txBody>
                    <a:bodyPr/>
                    <a:lstStyle/>
                    <a:p>
                      <a:endParaRPr kumimoji="1" lang="ja-JP" alt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008000"/>
                    </a:solidFill>
                  </a:tcPr>
                </a:tc>
                <a:tc>
                  <a:txBody>
                    <a:bodyPr/>
                    <a:lstStyle/>
                    <a:p>
                      <a:endParaRPr kumimoji="1" lang="ja-JP" alt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00"/>
                    </a:solidFill>
                  </a:tcPr>
                </a:tc>
              </a:tr>
              <a:tr h="743437">
                <a:tc>
                  <a:txBody>
                    <a:bodyPr/>
                    <a:lstStyle/>
                    <a:p>
                      <a:endParaRPr kumimoji="1" lang="ja-JP" altLang="en-US"/>
                    </a:p>
                  </a:txBody>
                  <a:tcPr>
                    <a:lnL w="38100" cap="flat" cmpd="sng" algn="ctr">
                      <a:solidFill>
                        <a:srgbClr val="3366FF"/>
                      </a:solidFill>
                      <a:prstDash val="solid"/>
                      <a:round/>
                      <a:headEnd type="none" w="med" len="med"/>
                      <a:tailEnd type="none" w="med" len="med"/>
                    </a:lnL>
                    <a:lnR w="38100" cap="flat" cmpd="sng" algn="ctr">
                      <a:solidFill>
                        <a:srgbClr val="3366FF"/>
                      </a:solidFill>
                      <a:prstDash val="solid"/>
                      <a:round/>
                      <a:headEnd type="none" w="med" len="med"/>
                      <a:tailEnd type="none" w="med" len="med"/>
                    </a:lnR>
                    <a:lnT w="38100" cap="flat" cmpd="sng" algn="ctr">
                      <a:solidFill>
                        <a:srgbClr val="3366FF"/>
                      </a:solidFill>
                      <a:prstDash val="solid"/>
                      <a:round/>
                      <a:headEnd type="none" w="med" len="med"/>
                      <a:tailEnd type="none" w="med" len="med"/>
                    </a:lnT>
                    <a:lnB w="38100" cap="flat" cmpd="sng" algn="ctr">
                      <a:solidFill>
                        <a:srgbClr val="3366FF"/>
                      </a:solidFill>
                      <a:prstDash val="solid"/>
                      <a:round/>
                      <a:headEnd type="none" w="med" len="med"/>
                      <a:tailEnd type="none" w="med" len="med"/>
                    </a:lnB>
                    <a:solidFill>
                      <a:srgbClr val="FFFF00"/>
                    </a:solidFill>
                  </a:tcPr>
                </a:tc>
                <a:tc>
                  <a:txBody>
                    <a:bodyPr/>
                    <a:lstStyle/>
                    <a:p>
                      <a:endParaRPr kumimoji="1" lang="ja-JP" altLang="en-US" dirty="0"/>
                    </a:p>
                  </a:txBody>
                  <a:tcPr>
                    <a:lnL w="38100" cap="flat" cmpd="sng" algn="ctr">
                      <a:solidFill>
                        <a:srgbClr val="3366FF"/>
                      </a:solidFill>
                      <a:prstDash val="solid"/>
                      <a:round/>
                      <a:headEnd type="none" w="med" len="med"/>
                      <a:tailEnd type="none" w="med" len="med"/>
                    </a:lnL>
                    <a:lnR w="38100" cap="flat" cmpd="sng" algn="ctr">
                      <a:solidFill>
                        <a:srgbClr val="3366FF"/>
                      </a:solidFill>
                      <a:prstDash val="solid"/>
                      <a:round/>
                      <a:headEnd type="none" w="med" len="med"/>
                      <a:tailEnd type="none" w="med" len="med"/>
                    </a:lnR>
                    <a:lnT w="38100" cap="flat" cmpd="sng" algn="ctr">
                      <a:solidFill>
                        <a:srgbClr val="3366FF"/>
                      </a:solidFill>
                      <a:prstDash val="solid"/>
                      <a:round/>
                      <a:headEnd type="none" w="med" len="med"/>
                      <a:tailEnd type="none" w="med" len="med"/>
                    </a:lnT>
                    <a:lnB w="38100" cap="flat" cmpd="sng" algn="ctr">
                      <a:solidFill>
                        <a:srgbClr val="3366FF"/>
                      </a:solidFill>
                      <a:prstDash val="solid"/>
                      <a:round/>
                      <a:headEnd type="none" w="med" len="med"/>
                      <a:tailEnd type="none" w="med" len="med"/>
                    </a:lnB>
                    <a:solidFill>
                      <a:srgbClr val="FFFF00"/>
                    </a:solidFill>
                  </a:tcPr>
                </a:tc>
                <a:tc>
                  <a:txBody>
                    <a:bodyPr/>
                    <a:lstStyle/>
                    <a:p>
                      <a:endParaRPr kumimoji="1" lang="ja-JP" altLang="en-US" dirty="0"/>
                    </a:p>
                  </a:txBody>
                  <a:tcPr>
                    <a:lnL w="38100" cap="flat" cmpd="sng" algn="ctr">
                      <a:solidFill>
                        <a:srgbClr val="3366FF"/>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00"/>
                    </a:solidFill>
                  </a:tcPr>
                </a:tc>
                <a:tc>
                  <a:txBody>
                    <a:bodyPr/>
                    <a:lstStyle/>
                    <a:p>
                      <a:endParaRPr kumimoji="1" lang="ja-JP" alt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00"/>
                    </a:solidFill>
                  </a:tcPr>
                </a:tc>
                <a:tc>
                  <a:txBody>
                    <a:bodyPr/>
                    <a:lstStyle/>
                    <a:p>
                      <a:endParaRPr kumimoji="1" lang="ja-JP" alt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00"/>
                    </a:solidFill>
                  </a:tcPr>
                </a:tc>
                <a:tc>
                  <a:txBody>
                    <a:bodyPr/>
                    <a:lstStyle/>
                    <a:p>
                      <a:endParaRPr kumimoji="1" lang="ja-JP" altLang="en-US"/>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00"/>
                    </a:solidFill>
                  </a:tcPr>
                </a:tc>
                <a:tc>
                  <a:txBody>
                    <a:bodyPr/>
                    <a:lstStyle/>
                    <a:p>
                      <a:endParaRPr kumimoji="1" lang="ja-JP" alt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00"/>
                    </a:solidFill>
                  </a:tcPr>
                </a:tc>
                <a:tc>
                  <a:txBody>
                    <a:bodyPr/>
                    <a:lstStyle/>
                    <a:p>
                      <a:endParaRPr kumimoji="1" lang="ja-JP" alt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00"/>
                    </a:solidFill>
                  </a:tcPr>
                </a:tc>
              </a:tr>
              <a:tr h="743437">
                <a:tc>
                  <a:txBody>
                    <a:bodyPr/>
                    <a:lstStyle/>
                    <a:p>
                      <a:endParaRPr kumimoji="1" lang="ja-JP" alt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38100" cap="flat" cmpd="sng" algn="ctr">
                      <a:solidFill>
                        <a:srgbClr val="3366FF"/>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008000"/>
                    </a:solidFill>
                  </a:tcPr>
                </a:tc>
                <a:tc>
                  <a:txBody>
                    <a:bodyPr/>
                    <a:lstStyle/>
                    <a:p>
                      <a:endParaRPr kumimoji="1" lang="ja-JP" alt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38100" cap="flat" cmpd="sng" algn="ctr">
                      <a:solidFill>
                        <a:srgbClr val="3366FF"/>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00"/>
                    </a:solidFill>
                  </a:tcPr>
                </a:tc>
                <a:tc>
                  <a:txBody>
                    <a:bodyPr/>
                    <a:lstStyle/>
                    <a:p>
                      <a:endParaRPr kumimoji="1" lang="ja-JP" alt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008000"/>
                    </a:solidFill>
                  </a:tcPr>
                </a:tc>
                <a:tc>
                  <a:txBody>
                    <a:bodyPr/>
                    <a:lstStyle/>
                    <a:p>
                      <a:endParaRPr kumimoji="1" lang="ja-JP" alt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00"/>
                    </a:solidFill>
                  </a:tcPr>
                </a:tc>
                <a:tc>
                  <a:txBody>
                    <a:bodyPr/>
                    <a:lstStyle/>
                    <a:p>
                      <a:endParaRPr kumimoji="1" lang="ja-JP" alt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008000"/>
                    </a:solidFill>
                  </a:tcPr>
                </a:tc>
                <a:tc>
                  <a:txBody>
                    <a:bodyPr/>
                    <a:lstStyle/>
                    <a:p>
                      <a:endParaRPr kumimoji="1" lang="ja-JP" alt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00"/>
                    </a:solidFill>
                  </a:tcPr>
                </a:tc>
                <a:tc>
                  <a:txBody>
                    <a:bodyPr/>
                    <a:lstStyle/>
                    <a:p>
                      <a:endParaRPr kumimoji="1" lang="ja-JP" alt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008000"/>
                    </a:solidFill>
                  </a:tcPr>
                </a:tc>
                <a:tc>
                  <a:txBody>
                    <a:bodyPr/>
                    <a:lstStyle/>
                    <a:p>
                      <a:endParaRPr kumimoji="1" lang="ja-JP" alt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00"/>
                    </a:solidFill>
                  </a:tcPr>
                </a:tc>
              </a:tr>
              <a:tr h="743437">
                <a:tc>
                  <a:txBody>
                    <a:bodyPr/>
                    <a:lstStyle/>
                    <a:p>
                      <a:endParaRPr kumimoji="1" lang="ja-JP" alt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00"/>
                    </a:solidFill>
                  </a:tcPr>
                </a:tc>
                <a:tc>
                  <a:txBody>
                    <a:bodyPr/>
                    <a:lstStyle/>
                    <a:p>
                      <a:endParaRPr kumimoji="1" lang="ja-JP" altLang="en-US"/>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00"/>
                    </a:solidFill>
                  </a:tcPr>
                </a:tc>
                <a:tc>
                  <a:txBody>
                    <a:bodyPr/>
                    <a:lstStyle/>
                    <a:p>
                      <a:endParaRPr kumimoji="1" lang="ja-JP" altLang="en-US"/>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00"/>
                    </a:solidFill>
                  </a:tcPr>
                </a:tc>
                <a:tc>
                  <a:txBody>
                    <a:bodyPr/>
                    <a:lstStyle/>
                    <a:p>
                      <a:endParaRPr kumimoji="1" lang="ja-JP" alt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00"/>
                    </a:solidFill>
                  </a:tcPr>
                </a:tc>
                <a:tc>
                  <a:txBody>
                    <a:bodyPr/>
                    <a:lstStyle/>
                    <a:p>
                      <a:endParaRPr kumimoji="1" lang="ja-JP" alt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00"/>
                    </a:solidFill>
                  </a:tcPr>
                </a:tc>
                <a:tc>
                  <a:txBody>
                    <a:bodyPr/>
                    <a:lstStyle/>
                    <a:p>
                      <a:endParaRPr kumimoji="1" lang="ja-JP" altLang="en-US"/>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00"/>
                    </a:solidFill>
                  </a:tcPr>
                </a:tc>
                <a:tc>
                  <a:txBody>
                    <a:bodyPr/>
                    <a:lstStyle/>
                    <a:p>
                      <a:endParaRPr kumimoji="1" lang="ja-JP" alt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00"/>
                    </a:solidFill>
                  </a:tcPr>
                </a:tc>
                <a:tc>
                  <a:txBody>
                    <a:bodyPr/>
                    <a:lstStyle/>
                    <a:p>
                      <a:endParaRPr kumimoji="1" lang="ja-JP" alt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00"/>
                    </a:solidFill>
                  </a:tcPr>
                </a:tc>
              </a:tr>
              <a:tr h="743437">
                <a:tc>
                  <a:txBody>
                    <a:bodyPr/>
                    <a:lstStyle/>
                    <a:p>
                      <a:endParaRPr kumimoji="1" lang="ja-JP" alt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008000"/>
                    </a:solidFill>
                  </a:tcPr>
                </a:tc>
                <a:tc>
                  <a:txBody>
                    <a:bodyPr/>
                    <a:lstStyle/>
                    <a:p>
                      <a:endParaRPr kumimoji="1" lang="ja-JP" alt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00"/>
                    </a:solidFill>
                  </a:tcPr>
                </a:tc>
                <a:tc>
                  <a:txBody>
                    <a:bodyPr/>
                    <a:lstStyle/>
                    <a:p>
                      <a:endParaRPr kumimoji="1" lang="ja-JP" alt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008000"/>
                    </a:solidFill>
                  </a:tcPr>
                </a:tc>
                <a:tc>
                  <a:txBody>
                    <a:bodyPr/>
                    <a:lstStyle/>
                    <a:p>
                      <a:endParaRPr kumimoji="1" lang="ja-JP" alt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00"/>
                    </a:solidFill>
                  </a:tcPr>
                </a:tc>
                <a:tc>
                  <a:txBody>
                    <a:bodyPr/>
                    <a:lstStyle/>
                    <a:p>
                      <a:endParaRPr kumimoji="1" lang="ja-JP" alt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008000"/>
                    </a:solidFill>
                  </a:tcPr>
                </a:tc>
                <a:tc>
                  <a:txBody>
                    <a:bodyPr/>
                    <a:lstStyle/>
                    <a:p>
                      <a:endParaRPr kumimoji="1" lang="ja-JP" alt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00"/>
                    </a:solidFill>
                  </a:tcPr>
                </a:tc>
                <a:tc>
                  <a:txBody>
                    <a:bodyPr/>
                    <a:lstStyle/>
                    <a:p>
                      <a:endParaRPr kumimoji="1" lang="ja-JP" alt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008000"/>
                    </a:solidFill>
                  </a:tcPr>
                </a:tc>
                <a:tc>
                  <a:txBody>
                    <a:bodyPr/>
                    <a:lstStyle/>
                    <a:p>
                      <a:endParaRPr kumimoji="1" lang="ja-JP" alt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00"/>
                    </a:solidFill>
                  </a:tcPr>
                </a:tc>
              </a:tr>
              <a:tr h="743437">
                <a:tc>
                  <a:txBody>
                    <a:bodyPr/>
                    <a:lstStyle/>
                    <a:p>
                      <a:endParaRPr kumimoji="1" lang="ja-JP" altLang="en-US"/>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00"/>
                    </a:solidFill>
                  </a:tcPr>
                </a:tc>
                <a:tc>
                  <a:txBody>
                    <a:bodyPr/>
                    <a:lstStyle/>
                    <a:p>
                      <a:endParaRPr kumimoji="1" lang="ja-JP" altLang="en-US"/>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00"/>
                    </a:solidFill>
                  </a:tcPr>
                </a:tc>
                <a:tc>
                  <a:txBody>
                    <a:bodyPr/>
                    <a:lstStyle/>
                    <a:p>
                      <a:endParaRPr kumimoji="1" lang="ja-JP" altLang="en-US"/>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00"/>
                    </a:solidFill>
                  </a:tcPr>
                </a:tc>
                <a:tc>
                  <a:txBody>
                    <a:bodyPr/>
                    <a:lstStyle/>
                    <a:p>
                      <a:endParaRPr kumimoji="1" lang="ja-JP" altLang="en-US"/>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00"/>
                    </a:solidFill>
                  </a:tcPr>
                </a:tc>
                <a:tc>
                  <a:txBody>
                    <a:bodyPr/>
                    <a:lstStyle/>
                    <a:p>
                      <a:endParaRPr kumimoji="1" lang="ja-JP" altLang="en-US"/>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00"/>
                    </a:solidFill>
                  </a:tcPr>
                </a:tc>
                <a:tc>
                  <a:txBody>
                    <a:bodyPr/>
                    <a:lstStyle/>
                    <a:p>
                      <a:endParaRPr kumimoji="1" lang="ja-JP" alt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00"/>
                    </a:solidFill>
                  </a:tcPr>
                </a:tc>
                <a:tc>
                  <a:txBody>
                    <a:bodyPr/>
                    <a:lstStyle/>
                    <a:p>
                      <a:endParaRPr kumimoji="1" lang="ja-JP" alt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00"/>
                    </a:solidFill>
                  </a:tcPr>
                </a:tc>
                <a:tc>
                  <a:txBody>
                    <a:bodyPr/>
                    <a:lstStyle/>
                    <a:p>
                      <a:endParaRPr kumimoji="1" lang="ja-JP" alt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00"/>
                    </a:solidFill>
                  </a:tcPr>
                </a:tc>
              </a:tr>
              <a:tr h="743437">
                <a:tc>
                  <a:txBody>
                    <a:bodyPr/>
                    <a:lstStyle/>
                    <a:p>
                      <a:endParaRPr kumimoji="1" lang="ja-JP" alt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008000"/>
                    </a:solidFill>
                  </a:tcPr>
                </a:tc>
                <a:tc>
                  <a:txBody>
                    <a:bodyPr/>
                    <a:lstStyle/>
                    <a:p>
                      <a:endParaRPr kumimoji="1" lang="ja-JP" alt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00"/>
                    </a:solidFill>
                  </a:tcPr>
                </a:tc>
                <a:tc>
                  <a:txBody>
                    <a:bodyPr/>
                    <a:lstStyle/>
                    <a:p>
                      <a:endParaRPr kumimoji="1" lang="ja-JP" alt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008000"/>
                    </a:solidFill>
                  </a:tcPr>
                </a:tc>
                <a:tc>
                  <a:txBody>
                    <a:bodyPr/>
                    <a:lstStyle/>
                    <a:p>
                      <a:endParaRPr kumimoji="1" lang="ja-JP" alt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00"/>
                    </a:solidFill>
                  </a:tcPr>
                </a:tc>
                <a:tc>
                  <a:txBody>
                    <a:bodyPr/>
                    <a:lstStyle/>
                    <a:p>
                      <a:endParaRPr kumimoji="1" lang="ja-JP" alt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008000"/>
                    </a:solidFill>
                  </a:tcPr>
                </a:tc>
                <a:tc>
                  <a:txBody>
                    <a:bodyPr/>
                    <a:lstStyle/>
                    <a:p>
                      <a:endParaRPr kumimoji="1" lang="ja-JP" alt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00"/>
                    </a:solidFill>
                  </a:tcPr>
                </a:tc>
                <a:tc>
                  <a:txBody>
                    <a:bodyPr/>
                    <a:lstStyle/>
                    <a:p>
                      <a:endParaRPr kumimoji="1" lang="ja-JP" alt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008000"/>
                    </a:solidFill>
                  </a:tcPr>
                </a:tc>
                <a:tc>
                  <a:txBody>
                    <a:bodyPr/>
                    <a:lstStyle/>
                    <a:p>
                      <a:endParaRPr kumimoji="1" lang="ja-JP" alt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00"/>
                    </a:solidFill>
                  </a:tcPr>
                </a:tc>
              </a:tr>
              <a:tr h="743437">
                <a:tc>
                  <a:txBody>
                    <a:bodyPr/>
                    <a:lstStyle/>
                    <a:p>
                      <a:endParaRPr kumimoji="1" lang="ja-JP" altLang="en-US"/>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00"/>
                    </a:solidFill>
                  </a:tcPr>
                </a:tc>
                <a:tc>
                  <a:txBody>
                    <a:bodyPr/>
                    <a:lstStyle/>
                    <a:p>
                      <a:endParaRPr kumimoji="1" lang="ja-JP" altLang="en-US"/>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00"/>
                    </a:solidFill>
                  </a:tcPr>
                </a:tc>
                <a:tc>
                  <a:txBody>
                    <a:bodyPr/>
                    <a:lstStyle/>
                    <a:p>
                      <a:endParaRPr kumimoji="1" lang="ja-JP" altLang="en-US"/>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00"/>
                    </a:solidFill>
                  </a:tcPr>
                </a:tc>
                <a:tc>
                  <a:txBody>
                    <a:bodyPr/>
                    <a:lstStyle/>
                    <a:p>
                      <a:endParaRPr kumimoji="1" lang="ja-JP" altLang="en-US"/>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00"/>
                    </a:solidFill>
                  </a:tcPr>
                </a:tc>
                <a:tc>
                  <a:txBody>
                    <a:bodyPr/>
                    <a:lstStyle/>
                    <a:p>
                      <a:endParaRPr kumimoji="1" lang="ja-JP" altLang="en-US"/>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00"/>
                    </a:solidFill>
                  </a:tcPr>
                </a:tc>
                <a:tc>
                  <a:txBody>
                    <a:bodyPr/>
                    <a:lstStyle/>
                    <a:p>
                      <a:endParaRPr kumimoji="1" lang="ja-JP" altLang="en-US"/>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00"/>
                    </a:solidFill>
                  </a:tcPr>
                </a:tc>
                <a:tc>
                  <a:txBody>
                    <a:bodyPr/>
                    <a:lstStyle/>
                    <a:p>
                      <a:endParaRPr kumimoji="1" lang="ja-JP" altLang="en-US"/>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00"/>
                    </a:solidFill>
                  </a:tcPr>
                </a:tc>
                <a:tc>
                  <a:txBody>
                    <a:bodyPr/>
                    <a:lstStyle/>
                    <a:p>
                      <a:endParaRPr kumimoji="1" lang="ja-JP" alt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00"/>
                    </a:solidFill>
                  </a:tcPr>
                </a:tc>
              </a:tr>
            </a:tbl>
          </a:graphicData>
        </a:graphic>
      </p:graphicFrame>
      <p:sp>
        <p:nvSpPr>
          <p:cNvPr id="6" name="曲折矢印 5"/>
          <p:cNvSpPr/>
          <p:nvPr/>
        </p:nvSpPr>
        <p:spPr>
          <a:xfrm rot="16200000">
            <a:off x="1393943" y="1812295"/>
            <a:ext cx="867339" cy="1270106"/>
          </a:xfrm>
          <a:prstGeom prst="bentArrow">
            <a:avLst/>
          </a:prstGeom>
          <a:solidFill>
            <a:srgbClr val="0000FF"/>
          </a:solidFill>
          <a:ln>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solidFill>
                <a:schemeClr val="tx1"/>
              </a:solidFill>
            </a:endParaRPr>
          </a:p>
        </p:txBody>
      </p:sp>
      <p:sp>
        <p:nvSpPr>
          <p:cNvPr id="7" name="テキスト ボックス 6"/>
          <p:cNvSpPr txBox="1"/>
          <p:nvPr/>
        </p:nvSpPr>
        <p:spPr>
          <a:xfrm>
            <a:off x="2462666" y="2336807"/>
            <a:ext cx="5436449" cy="830997"/>
          </a:xfrm>
          <a:prstGeom prst="rect">
            <a:avLst/>
          </a:prstGeom>
          <a:solidFill>
            <a:schemeClr val="bg1"/>
          </a:solidFill>
          <a:ln>
            <a:solidFill>
              <a:schemeClr val="tx1"/>
            </a:solidFill>
          </a:ln>
        </p:spPr>
        <p:txBody>
          <a:bodyPr wrap="square" rtlCol="0">
            <a:spAutoFit/>
          </a:bodyPr>
          <a:lstStyle/>
          <a:p>
            <a:r>
              <a:rPr kumimoji="1" lang="ja-JP" altLang="en-US" sz="2400" dirty="0" smtClean="0">
                <a:latin typeface="ヒラギノ角ゴ Pro W3"/>
                <a:ea typeface="ヒラギノ角ゴ Pro W3"/>
                <a:cs typeface="ヒラギノ角ゴ Pro W3"/>
              </a:rPr>
              <a:t>この</a:t>
            </a:r>
            <a:r>
              <a:rPr kumimoji="1" lang="en-US" altLang="ja-JP" sz="2400" dirty="0" smtClean="0">
                <a:latin typeface="ヒラギノ角ゴ Pro W3"/>
                <a:ea typeface="ヒラギノ角ゴ Pro W3"/>
                <a:cs typeface="ヒラギノ角ゴ Pro W3"/>
              </a:rPr>
              <a:t>4</a:t>
            </a:r>
            <a:r>
              <a:rPr kumimoji="1" lang="ja-JP" altLang="en-US" sz="2400" dirty="0" smtClean="0">
                <a:latin typeface="ヒラギノ角ゴ Pro W3"/>
                <a:ea typeface="ヒラギノ角ゴ Pro W3"/>
                <a:cs typeface="ヒラギノ角ゴ Pro W3"/>
              </a:rPr>
              <a:t>ドットで</a:t>
            </a:r>
            <a:r>
              <a:rPr kumimoji="1" lang="en-US" altLang="ja-JP" sz="2400" dirty="0" err="1" smtClean="0">
                <a:latin typeface="ヒラギノ角ゴ Pro W3"/>
                <a:ea typeface="ヒラギノ角ゴ Pro W3"/>
                <a:cs typeface="ヒラギノ角ゴ Pro W3"/>
              </a:rPr>
              <a:t>Cb</a:t>
            </a:r>
            <a:r>
              <a:rPr kumimoji="1" lang="ja-JP" altLang="en-US" sz="2400" dirty="0" smtClean="0">
                <a:latin typeface="ヒラギノ角ゴ Pro W3"/>
                <a:ea typeface="ヒラギノ角ゴ Pro W3"/>
                <a:cs typeface="ヒラギノ角ゴ Pro W3"/>
              </a:rPr>
              <a:t>，</a:t>
            </a:r>
            <a:r>
              <a:rPr kumimoji="1" lang="en-US" altLang="ja-JP" sz="2400" dirty="0" smtClean="0">
                <a:latin typeface="ヒラギノ角ゴ Pro W3"/>
                <a:ea typeface="ヒラギノ角ゴ Pro W3"/>
                <a:cs typeface="ヒラギノ角ゴ Pro W3"/>
              </a:rPr>
              <a:t>Cr</a:t>
            </a:r>
            <a:r>
              <a:rPr kumimoji="1" lang="ja-JP" altLang="en-US" sz="2400" dirty="0" smtClean="0">
                <a:latin typeface="ヒラギノ角ゴ Pro W3"/>
                <a:ea typeface="ヒラギノ角ゴ Pro W3"/>
                <a:cs typeface="ヒラギノ角ゴ Pro W3"/>
              </a:rPr>
              <a:t>成分を平均化して，</a:t>
            </a:r>
            <a:r>
              <a:rPr kumimoji="1" lang="en-US" altLang="ja-JP" sz="2400" dirty="0" smtClean="0">
                <a:latin typeface="ヒラギノ角ゴ Pro W3"/>
                <a:ea typeface="ヒラギノ角ゴ Pro W3"/>
                <a:cs typeface="ヒラギノ角ゴ Pro W3"/>
              </a:rPr>
              <a:t>4</a:t>
            </a:r>
            <a:r>
              <a:rPr lang="ja-JP" altLang="en-US" sz="2400" dirty="0" smtClean="0">
                <a:latin typeface="ヒラギノ角ゴ Pro W3"/>
                <a:ea typeface="ヒラギノ角ゴ Pro W3"/>
                <a:cs typeface="ヒラギノ角ゴ Pro W3"/>
              </a:rPr>
              <a:t>ドット</a:t>
            </a:r>
            <a:r>
              <a:rPr kumimoji="1" lang="ja-JP" altLang="en-US" sz="2400" dirty="0" smtClean="0">
                <a:latin typeface="ヒラギノ角ゴ Pro W3"/>
                <a:ea typeface="ヒラギノ角ゴ Pro W3"/>
                <a:cs typeface="ヒラギノ角ゴ Pro W3"/>
              </a:rPr>
              <a:t>とも同じ値を代入する</a:t>
            </a:r>
            <a:endParaRPr kumimoji="1" lang="ja-JP" altLang="en-US" sz="2400" dirty="0">
              <a:latin typeface="ヒラギノ角ゴ Pro W3"/>
              <a:ea typeface="ヒラギノ角ゴ Pro W3"/>
              <a:cs typeface="ヒラギノ角ゴ Pro W3"/>
            </a:endParaRPr>
          </a:p>
        </p:txBody>
      </p:sp>
    </p:spTree>
    <p:extLst>
      <p:ext uri="{BB962C8B-B14F-4D97-AF65-F5344CB8AC3E}">
        <p14:creationId xmlns:p14="http://schemas.microsoft.com/office/powerpoint/2010/main" val="2371016527"/>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457200" y="464687"/>
            <a:ext cx="7620000" cy="6226800"/>
          </a:xfrm>
        </p:spPr>
        <p:txBody>
          <a:bodyPr>
            <a:normAutofit/>
          </a:bodyPr>
          <a:lstStyle/>
          <a:p>
            <a:pPr marL="571500" indent="-457200">
              <a:buFont typeface="+mj-ea"/>
              <a:buAutoNum type="circleNumDbPlain" startAt="2"/>
            </a:pPr>
            <a:r>
              <a:rPr kumimoji="1" lang="ja-JP" altLang="en-US" sz="2400" dirty="0" smtClean="0">
                <a:latin typeface="ヒラギノ角ゴ Pro W3"/>
                <a:ea typeface="ヒラギノ角ゴ Pro W3"/>
                <a:cs typeface="ヒラギノ角ゴ Pro W3"/>
              </a:rPr>
              <a:t>サンプリング比が</a:t>
            </a:r>
            <a:r>
              <a:rPr lang="en-US" altLang="ja-JP" sz="2400" dirty="0" smtClean="0">
                <a:latin typeface="ヒラギノ角ゴ Pro W3"/>
                <a:ea typeface="ヒラギノ角ゴ Pro W3"/>
                <a:cs typeface="ヒラギノ角ゴ Pro W3"/>
              </a:rPr>
              <a:t>2:1:1</a:t>
            </a:r>
          </a:p>
          <a:p>
            <a:pPr marL="114300" indent="0">
              <a:buNone/>
            </a:pPr>
            <a:r>
              <a:rPr kumimoji="1" lang="ja-JP" altLang="ja-JP" sz="2400" dirty="0">
                <a:latin typeface="ヒラギノ角ゴ Pro W3"/>
                <a:ea typeface="ヒラギノ角ゴ Pro W3"/>
                <a:cs typeface="ヒラギノ角ゴ Pro W3"/>
              </a:rPr>
              <a:t>　</a:t>
            </a:r>
            <a:r>
              <a:rPr kumimoji="1" lang="en-US" altLang="ja-JP" sz="2400" dirty="0" smtClean="0">
                <a:latin typeface="ヒラギノ角ゴ Pro W3"/>
                <a:ea typeface="ヒラギノ角ゴ Pro W3"/>
                <a:cs typeface="ヒラギノ角ゴ Pro W3"/>
              </a:rPr>
              <a:t>⇒</a:t>
            </a:r>
            <a:r>
              <a:rPr kumimoji="1" lang="ja-JP" altLang="en-US" sz="2400" dirty="0" smtClean="0">
                <a:latin typeface="ヒラギノ角ゴ Pro W3"/>
                <a:ea typeface="ヒラギノ角ゴ Pro W3"/>
                <a:cs typeface="ヒラギノ角ゴ Pro W3"/>
              </a:rPr>
              <a:t>水平方向成分だけ間引く</a:t>
            </a:r>
            <a:endParaRPr kumimoji="1" lang="en-US" altLang="ja-JP" sz="2400" dirty="0" smtClean="0">
              <a:latin typeface="ヒラギノ角ゴ Pro W3"/>
              <a:ea typeface="ヒラギノ角ゴ Pro W3"/>
              <a:cs typeface="ヒラギノ角ゴ Pro W3"/>
            </a:endParaRPr>
          </a:p>
          <a:p>
            <a:pPr marL="259200" indent="-457200">
              <a:buNone/>
            </a:pPr>
            <a:r>
              <a:rPr lang="ja-JP" altLang="ja-JP" sz="2400" dirty="0">
                <a:latin typeface="ヒラギノ角ゴ Pro W3"/>
                <a:ea typeface="ヒラギノ角ゴ Pro W3"/>
                <a:cs typeface="ヒラギノ角ゴ Pro W3"/>
              </a:rPr>
              <a:t>　</a:t>
            </a:r>
            <a:r>
              <a:rPr lang="en-US" altLang="ja-JP" sz="2400" dirty="0">
                <a:latin typeface="ヒラギノ角ゴ Pro W3"/>
                <a:ea typeface="ヒラギノ角ゴ Pro W3"/>
                <a:cs typeface="ヒラギノ角ゴ Pro W3"/>
              </a:rPr>
              <a:t>∴</a:t>
            </a:r>
            <a:r>
              <a:rPr lang="ja-JP" altLang="en-US" sz="2400" dirty="0">
                <a:latin typeface="ヒラギノ角ゴ Pro W3"/>
                <a:ea typeface="ヒラギノ角ゴ Pro W3"/>
                <a:cs typeface="ヒラギノ角ゴ Pro W3"/>
              </a:rPr>
              <a:t>色の各成分は元のデータの</a:t>
            </a:r>
            <a:r>
              <a:rPr lang="en-US" altLang="ja-JP" sz="2400" dirty="0">
                <a:latin typeface="ヒラギノ角ゴ Pro W3"/>
                <a:ea typeface="ヒラギノ角ゴ Pro W3"/>
                <a:cs typeface="ヒラギノ角ゴ Pro W3"/>
              </a:rPr>
              <a:t>1</a:t>
            </a:r>
            <a:r>
              <a:rPr lang="en-US" altLang="ja-JP" sz="2400" dirty="0" smtClean="0">
                <a:latin typeface="ヒラギノ角ゴ Pro W3"/>
                <a:ea typeface="ヒラギノ角ゴ Pro W3"/>
                <a:cs typeface="ヒラギノ角ゴ Pro W3"/>
              </a:rPr>
              <a:t>/2</a:t>
            </a:r>
            <a:r>
              <a:rPr lang="ja-JP" altLang="en-US" sz="2400" dirty="0" smtClean="0">
                <a:latin typeface="ヒラギノ角ゴ Pro W3"/>
                <a:ea typeface="ヒラギノ角ゴ Pro W3"/>
                <a:cs typeface="ヒラギノ角ゴ Pro W3"/>
              </a:rPr>
              <a:t>の</a:t>
            </a:r>
            <a:r>
              <a:rPr lang="ja-JP" altLang="en-US" sz="2400" dirty="0">
                <a:latin typeface="ヒラギノ角ゴ Pro W3"/>
                <a:ea typeface="ヒラギノ角ゴ Pro W3"/>
                <a:cs typeface="ヒラギノ角ゴ Pro W3"/>
              </a:rPr>
              <a:t>量に圧縮される</a:t>
            </a:r>
            <a:endParaRPr lang="en-US" altLang="ja-JP" sz="2400" dirty="0">
              <a:latin typeface="ヒラギノ角ゴ Pro W3"/>
              <a:ea typeface="ヒラギノ角ゴ Pro W3"/>
              <a:cs typeface="ヒラギノ角ゴ Pro W3"/>
            </a:endParaRPr>
          </a:p>
          <a:p>
            <a:pPr marL="259200" indent="-457200">
              <a:buNone/>
            </a:pPr>
            <a:r>
              <a:rPr lang="ja-JP" altLang="ja-JP" sz="2400" dirty="0">
                <a:latin typeface="ヒラギノ角ゴ Pro W3"/>
                <a:ea typeface="ヒラギノ角ゴ Pro W3"/>
                <a:cs typeface="ヒラギノ角ゴ Pro W3"/>
              </a:rPr>
              <a:t>　</a:t>
            </a:r>
            <a:r>
              <a:rPr lang="ja-JP" altLang="en-US" sz="2400" dirty="0" smtClean="0">
                <a:latin typeface="ヒラギノ角ゴ Pro W3"/>
                <a:ea typeface="ヒラギノ角ゴ Pro W3"/>
                <a:cs typeface="ヒラギノ角ゴ Pro W3"/>
              </a:rPr>
              <a:t>画像</a:t>
            </a:r>
            <a:r>
              <a:rPr lang="ja-JP" altLang="en-US" sz="2400" dirty="0">
                <a:latin typeface="ヒラギノ角ゴ Pro W3"/>
                <a:ea typeface="ヒラギノ角ゴ Pro W3"/>
                <a:cs typeface="ヒラギノ角ゴ Pro W3"/>
              </a:rPr>
              <a:t>全体で</a:t>
            </a:r>
            <a:r>
              <a:rPr lang="ja-JP" altLang="en-US" sz="2400" dirty="0" smtClean="0">
                <a:latin typeface="ヒラギノ角ゴ Pro W3"/>
                <a:ea typeface="ヒラギノ角ゴ Pro W3"/>
                <a:cs typeface="ヒラギノ角ゴ Pro W3"/>
              </a:rPr>
              <a:t>は</a:t>
            </a:r>
            <a:r>
              <a:rPr lang="en-US" altLang="ja-JP" sz="2400" dirty="0" smtClean="0">
                <a:latin typeface="ヒラギノ角ゴ Pro W3"/>
                <a:ea typeface="ヒラギノ角ゴ Pro W3"/>
                <a:cs typeface="ヒラギノ角ゴ Pro W3"/>
              </a:rPr>
              <a:t>2/3(</a:t>
            </a:r>
            <a:r>
              <a:rPr lang="ja-JP" altLang="en-US" sz="2400" dirty="0">
                <a:latin typeface="ヒラギノ角ゴ Pro W3"/>
                <a:ea typeface="ヒラギノ角ゴ Pro W3"/>
                <a:cs typeface="ヒラギノ角ゴ Pro W3"/>
              </a:rPr>
              <a:t>＝</a:t>
            </a:r>
            <a:r>
              <a:rPr lang="en-US" altLang="ja-JP" sz="2400" dirty="0">
                <a:latin typeface="ヒラギノ角ゴ Pro W3"/>
                <a:ea typeface="ヒラギノ角ゴ Pro W3"/>
                <a:cs typeface="ヒラギノ角ゴ Pro W3"/>
              </a:rPr>
              <a:t>(1+</a:t>
            </a:r>
            <a:r>
              <a:rPr lang="en-US" altLang="ja-JP" sz="2400" dirty="0" smtClean="0">
                <a:latin typeface="ヒラギノ角ゴ Pro W3"/>
                <a:ea typeface="ヒラギノ角ゴ Pro W3"/>
                <a:cs typeface="ヒラギノ角ゴ Pro W3"/>
              </a:rPr>
              <a:t>0.5</a:t>
            </a:r>
            <a:r>
              <a:rPr lang="en-US" altLang="ja-JP" sz="2400" dirty="0">
                <a:latin typeface="ヒラギノ角ゴ Pro W3"/>
                <a:ea typeface="ヒラギノ角ゴ Pro W3"/>
                <a:cs typeface="ヒラギノ角ゴ Pro W3"/>
              </a:rPr>
              <a:t>+</a:t>
            </a:r>
            <a:r>
              <a:rPr lang="en-US" altLang="ja-JP" sz="2400" dirty="0" smtClean="0">
                <a:latin typeface="ヒラギノ角ゴ Pro W3"/>
                <a:ea typeface="ヒラギノ角ゴ Pro W3"/>
                <a:cs typeface="ヒラギノ角ゴ Pro W3"/>
              </a:rPr>
              <a:t>0.5</a:t>
            </a:r>
            <a:r>
              <a:rPr lang="en-US" altLang="ja-JP" sz="2400" dirty="0">
                <a:latin typeface="ヒラギノ角ゴ Pro W3"/>
                <a:ea typeface="ヒラギノ角ゴ Pro W3"/>
                <a:cs typeface="ヒラギノ角ゴ Pro W3"/>
              </a:rPr>
              <a:t>)÷3)</a:t>
            </a:r>
            <a:r>
              <a:rPr lang="ja-JP" altLang="en-US" sz="2400" dirty="0">
                <a:latin typeface="ヒラギノ角ゴ Pro W3"/>
                <a:ea typeface="ヒラギノ角ゴ Pro W3"/>
                <a:cs typeface="ヒラギノ角ゴ Pro W3"/>
              </a:rPr>
              <a:t>の量まで圧縮されることに</a:t>
            </a:r>
            <a:r>
              <a:rPr lang="ja-JP" altLang="en-US" sz="2400" dirty="0" smtClean="0">
                <a:latin typeface="ヒラギノ角ゴ Pro W3"/>
                <a:ea typeface="ヒラギノ角ゴ Pro W3"/>
                <a:cs typeface="ヒラギノ角ゴ Pro W3"/>
              </a:rPr>
              <a:t>なる</a:t>
            </a:r>
            <a:endParaRPr lang="en-US" altLang="ja-JP" sz="2400" dirty="0" smtClean="0">
              <a:latin typeface="ヒラギノ角ゴ Pro W3"/>
              <a:ea typeface="ヒラギノ角ゴ Pro W3"/>
              <a:cs typeface="ヒラギノ角ゴ Pro W3"/>
            </a:endParaRPr>
          </a:p>
          <a:p>
            <a:pPr marL="259200" indent="-457200">
              <a:buNone/>
            </a:pPr>
            <a:endParaRPr lang="en-US" altLang="ja-JP" sz="2400" dirty="0">
              <a:latin typeface="ヒラギノ角ゴ Pro W3"/>
              <a:ea typeface="ヒラギノ角ゴ Pro W3"/>
              <a:cs typeface="ヒラギノ角ゴ Pro W3"/>
            </a:endParaRPr>
          </a:p>
          <a:p>
            <a:pPr marL="259200" indent="-457200">
              <a:buNone/>
            </a:pPr>
            <a:endParaRPr lang="en-US" altLang="ja-JP" sz="2400" dirty="0" smtClean="0">
              <a:latin typeface="ヒラギノ角ゴ Pro W3"/>
              <a:ea typeface="ヒラギノ角ゴ Pro W3"/>
              <a:cs typeface="ヒラギノ角ゴ Pro W3"/>
            </a:endParaRPr>
          </a:p>
          <a:p>
            <a:pPr marL="259200" indent="-457200">
              <a:buNone/>
            </a:pPr>
            <a:endParaRPr lang="en-US" altLang="ja-JP" sz="2400" dirty="0">
              <a:latin typeface="ヒラギノ角ゴ Pro W3"/>
              <a:ea typeface="ヒラギノ角ゴ Pro W3"/>
              <a:cs typeface="ヒラギノ角ゴ Pro W3"/>
            </a:endParaRPr>
          </a:p>
          <a:p>
            <a:pPr marL="259200" indent="-457200">
              <a:buNone/>
            </a:pPr>
            <a:endParaRPr lang="en-US" altLang="ja-JP" sz="2400" dirty="0" smtClean="0">
              <a:latin typeface="ヒラギノ角ゴ Pro W3"/>
              <a:ea typeface="ヒラギノ角ゴ Pro W3"/>
              <a:cs typeface="ヒラギノ角ゴ Pro W3"/>
            </a:endParaRPr>
          </a:p>
          <a:p>
            <a:pPr marL="259200" indent="-457200">
              <a:buNone/>
            </a:pPr>
            <a:endParaRPr lang="en-US" altLang="ja-JP" sz="2400" dirty="0">
              <a:latin typeface="ヒラギノ角ゴ Pro W3"/>
              <a:ea typeface="ヒラギノ角ゴ Pro W3"/>
              <a:cs typeface="ヒラギノ角ゴ Pro W3"/>
            </a:endParaRPr>
          </a:p>
          <a:p>
            <a:pPr marL="259200" indent="-457200">
              <a:buNone/>
            </a:pPr>
            <a:endParaRPr lang="en-US" altLang="ja-JP" sz="2400" dirty="0" smtClean="0">
              <a:latin typeface="ヒラギノ角ゴ Pro W3"/>
              <a:ea typeface="ヒラギノ角ゴ Pro W3"/>
              <a:cs typeface="ヒラギノ角ゴ Pro W3"/>
            </a:endParaRPr>
          </a:p>
          <a:p>
            <a:pPr marL="259200" indent="-457200">
              <a:buNone/>
            </a:pPr>
            <a:endParaRPr lang="en-US" altLang="ja-JP" sz="2400" dirty="0" smtClean="0">
              <a:latin typeface="ヒラギノ角ゴ Pro W3"/>
              <a:ea typeface="ヒラギノ角ゴ Pro W3"/>
              <a:cs typeface="ヒラギノ角ゴ Pro W3"/>
            </a:endParaRPr>
          </a:p>
          <a:p>
            <a:pPr marL="259200" indent="-457200">
              <a:buFont typeface="+mj-ea"/>
              <a:buAutoNum type="circleNumDbPlain" startAt="3"/>
            </a:pPr>
            <a:r>
              <a:rPr lang="en-US" altLang="en-US" sz="2400" dirty="0" smtClean="0">
                <a:latin typeface="ヒラギノ角ゴ Pro W3"/>
                <a:ea typeface="ヒラギノ角ゴ Pro W3"/>
                <a:cs typeface="ヒラギノ角ゴ Pro W3"/>
              </a:rPr>
              <a:t>サンプリング</a:t>
            </a:r>
            <a:r>
              <a:rPr lang="en-US" altLang="en-US" sz="2400" dirty="0">
                <a:latin typeface="ヒラギノ角ゴ Pro W3"/>
                <a:ea typeface="ヒラギノ角ゴ Pro W3"/>
                <a:cs typeface="ヒラギノ角ゴ Pro W3"/>
              </a:rPr>
              <a:t>比が1：1：1</a:t>
            </a:r>
          </a:p>
          <a:p>
            <a:pPr marL="114300" indent="0">
              <a:buNone/>
            </a:pPr>
            <a:r>
              <a:rPr lang="en-US" altLang="en-US" sz="2400" dirty="0">
                <a:latin typeface="ヒラギノ角ゴ Pro W3"/>
                <a:ea typeface="ヒラギノ角ゴ Pro W3"/>
                <a:cs typeface="ヒラギノ角ゴ Pro W3"/>
              </a:rPr>
              <a:t>　⇒</a:t>
            </a:r>
            <a:r>
              <a:rPr lang="ja-JP" altLang="en-US" sz="2400" dirty="0">
                <a:latin typeface="ヒラギノ角ゴ Pro W3"/>
                <a:ea typeface="ヒラギノ角ゴ Pro W3"/>
                <a:cs typeface="ヒラギノ角ゴ Pro W3"/>
              </a:rPr>
              <a:t>色差成分については，データを間引かない</a:t>
            </a:r>
          </a:p>
          <a:p>
            <a:pPr marL="114300" indent="0">
              <a:buNone/>
            </a:pPr>
            <a:endParaRPr kumimoji="1" lang="ja-JP" altLang="en-US" dirty="0"/>
          </a:p>
        </p:txBody>
      </p:sp>
      <p:graphicFrame>
        <p:nvGraphicFramePr>
          <p:cNvPr id="4" name="表 3"/>
          <p:cNvGraphicFramePr>
            <a:graphicFrameLocks noGrp="1"/>
          </p:cNvGraphicFramePr>
          <p:nvPr>
            <p:extLst>
              <p:ext uri="{D42A27DB-BD31-4B8C-83A1-F6EECF244321}">
                <p14:modId xmlns:p14="http://schemas.microsoft.com/office/powerpoint/2010/main" val="3094414158"/>
              </p:ext>
            </p:extLst>
          </p:nvPr>
        </p:nvGraphicFramePr>
        <p:xfrm>
          <a:off x="2849876" y="2586753"/>
          <a:ext cx="2859232" cy="2926080"/>
        </p:xfrm>
        <a:graphic>
          <a:graphicData uri="http://schemas.openxmlformats.org/drawingml/2006/table">
            <a:tbl>
              <a:tblPr firstRow="1" bandRow="1">
                <a:tableStyleId>{2D5ABB26-0587-4C30-8999-92F81FD0307C}</a:tableStyleId>
              </a:tblPr>
              <a:tblGrid>
                <a:gridCol w="357404"/>
                <a:gridCol w="357404"/>
                <a:gridCol w="357404"/>
                <a:gridCol w="357404"/>
                <a:gridCol w="357404"/>
                <a:gridCol w="357404"/>
                <a:gridCol w="357404"/>
                <a:gridCol w="357404"/>
              </a:tblGrid>
              <a:tr h="352206">
                <a:tc>
                  <a:txBody>
                    <a:bodyPr/>
                    <a:lstStyle/>
                    <a:p>
                      <a:endParaRPr kumimoji="1" lang="ja-JP" altLang="en-US" dirty="0"/>
                    </a:p>
                  </a:txBody>
                  <a:tcPr>
                    <a:lnL w="38100" cap="flat" cmpd="sng" algn="ctr">
                      <a:solidFill>
                        <a:srgbClr val="0000FF"/>
                      </a:solidFill>
                      <a:prstDash val="solid"/>
                      <a:round/>
                      <a:headEnd type="none" w="med" len="med"/>
                      <a:tailEnd type="none" w="med" len="med"/>
                    </a:lnL>
                    <a:lnR w="38100" cap="flat" cmpd="sng" algn="ctr">
                      <a:solidFill>
                        <a:srgbClr val="0000FF"/>
                      </a:solidFill>
                      <a:prstDash val="solid"/>
                      <a:round/>
                      <a:headEnd type="none" w="med" len="med"/>
                      <a:tailEnd type="none" w="med" len="med"/>
                    </a:lnR>
                    <a:lnT w="38100" cap="flat" cmpd="sng" algn="ctr">
                      <a:solidFill>
                        <a:srgbClr val="0000FF"/>
                      </a:solidFill>
                      <a:prstDash val="solid"/>
                      <a:round/>
                      <a:headEnd type="none" w="med" len="med"/>
                      <a:tailEnd type="none" w="med" len="med"/>
                    </a:lnT>
                    <a:lnB w="38100" cap="flat" cmpd="sng" algn="ctr">
                      <a:solidFill>
                        <a:srgbClr val="0000FF"/>
                      </a:solidFill>
                      <a:prstDash val="solid"/>
                      <a:round/>
                      <a:headEnd type="none" w="med" len="med"/>
                      <a:tailEnd type="none" w="med" len="med"/>
                    </a:lnB>
                    <a:solidFill>
                      <a:srgbClr val="008000"/>
                    </a:solidFill>
                  </a:tcPr>
                </a:tc>
                <a:tc>
                  <a:txBody>
                    <a:bodyPr/>
                    <a:lstStyle/>
                    <a:p>
                      <a:endParaRPr kumimoji="1" lang="ja-JP" altLang="en-US" dirty="0"/>
                    </a:p>
                  </a:txBody>
                  <a:tcPr>
                    <a:lnL w="38100" cap="flat" cmpd="sng" algn="ctr">
                      <a:solidFill>
                        <a:srgbClr val="0000FF"/>
                      </a:solidFill>
                      <a:prstDash val="solid"/>
                      <a:round/>
                      <a:headEnd type="none" w="med" len="med"/>
                      <a:tailEnd type="none" w="med" len="med"/>
                    </a:lnL>
                    <a:lnR w="38100" cap="flat" cmpd="sng" algn="ctr">
                      <a:solidFill>
                        <a:srgbClr val="0000FF"/>
                      </a:solidFill>
                      <a:prstDash val="solid"/>
                      <a:round/>
                      <a:headEnd type="none" w="med" len="med"/>
                      <a:tailEnd type="none" w="med" len="med"/>
                    </a:lnR>
                    <a:lnT w="38100" cap="flat" cmpd="sng" algn="ctr">
                      <a:solidFill>
                        <a:srgbClr val="0000FF"/>
                      </a:solidFill>
                      <a:prstDash val="solid"/>
                      <a:round/>
                      <a:headEnd type="none" w="med" len="med"/>
                      <a:tailEnd type="none" w="med" len="med"/>
                    </a:lnT>
                    <a:lnB w="38100" cap="flat" cmpd="sng" algn="ctr">
                      <a:solidFill>
                        <a:srgbClr val="0000FF"/>
                      </a:solidFill>
                      <a:prstDash val="solid"/>
                      <a:round/>
                      <a:headEnd type="none" w="med" len="med"/>
                      <a:tailEnd type="none" w="med" len="med"/>
                    </a:lnB>
                    <a:solidFill>
                      <a:srgbClr val="FFFF00"/>
                    </a:solidFill>
                  </a:tcPr>
                </a:tc>
                <a:tc>
                  <a:txBody>
                    <a:bodyPr/>
                    <a:lstStyle/>
                    <a:p>
                      <a:endParaRPr kumimoji="1" lang="ja-JP" altLang="en-US" dirty="0"/>
                    </a:p>
                  </a:txBody>
                  <a:tcPr>
                    <a:lnL w="38100" cap="flat" cmpd="sng" algn="ctr">
                      <a:solidFill>
                        <a:srgbClr val="0000FF"/>
                      </a:solidFill>
                      <a:prstDash val="solid"/>
                      <a:round/>
                      <a:headEnd type="none" w="med" len="med"/>
                      <a:tailEnd type="none" w="med" len="med"/>
                    </a:lnL>
                    <a:lnR w="12700" cap="flat" cmpd="sng" algn="ctr">
                      <a:solidFill>
                        <a:srgbClr val="2F2B20"/>
                      </a:solidFill>
                      <a:prstDash val="solid"/>
                      <a:round/>
                      <a:headEnd type="none" w="med" len="med"/>
                      <a:tailEnd type="none" w="med" len="med"/>
                    </a:lnR>
                    <a:lnT w="12700" cap="flat" cmpd="sng" algn="ctr">
                      <a:solidFill>
                        <a:srgbClr val="2F2B20"/>
                      </a:solidFill>
                      <a:prstDash val="solid"/>
                      <a:round/>
                      <a:headEnd type="none" w="med" len="med"/>
                      <a:tailEnd type="none" w="med" len="med"/>
                    </a:lnT>
                    <a:lnB w="12700" cap="flat" cmpd="sng" algn="ctr">
                      <a:solidFill>
                        <a:srgbClr val="2F2B20"/>
                      </a:solidFill>
                      <a:prstDash val="solid"/>
                      <a:round/>
                      <a:headEnd type="none" w="med" len="med"/>
                      <a:tailEnd type="none" w="med" len="med"/>
                    </a:lnB>
                    <a:solidFill>
                      <a:srgbClr val="008000"/>
                    </a:solidFill>
                  </a:tcPr>
                </a:tc>
                <a:tc>
                  <a:txBody>
                    <a:bodyPr/>
                    <a:lstStyle/>
                    <a:p>
                      <a:endParaRPr kumimoji="1" lang="ja-JP" altLang="en-US" dirty="0"/>
                    </a:p>
                  </a:txBody>
                  <a:tcPr>
                    <a:lnL w="12700" cap="flat" cmpd="sng" algn="ctr">
                      <a:solidFill>
                        <a:srgbClr val="2F2B20"/>
                      </a:solidFill>
                      <a:prstDash val="solid"/>
                      <a:round/>
                      <a:headEnd type="none" w="med" len="med"/>
                      <a:tailEnd type="none" w="med" len="med"/>
                    </a:lnL>
                    <a:lnR w="12700" cap="flat" cmpd="sng" algn="ctr">
                      <a:solidFill>
                        <a:srgbClr val="2F2B20"/>
                      </a:solidFill>
                      <a:prstDash val="solid"/>
                      <a:round/>
                      <a:headEnd type="none" w="med" len="med"/>
                      <a:tailEnd type="none" w="med" len="med"/>
                    </a:lnR>
                    <a:lnT w="12700" cap="flat" cmpd="sng" algn="ctr">
                      <a:solidFill>
                        <a:srgbClr val="2F2B20"/>
                      </a:solidFill>
                      <a:prstDash val="solid"/>
                      <a:round/>
                      <a:headEnd type="none" w="med" len="med"/>
                      <a:tailEnd type="none" w="med" len="med"/>
                    </a:lnT>
                    <a:lnB w="12700" cap="flat" cmpd="sng" algn="ctr">
                      <a:solidFill>
                        <a:srgbClr val="2F2B20"/>
                      </a:solidFill>
                      <a:prstDash val="solid"/>
                      <a:round/>
                      <a:headEnd type="none" w="med" len="med"/>
                      <a:tailEnd type="none" w="med" len="med"/>
                    </a:lnB>
                    <a:solidFill>
                      <a:srgbClr val="FFFF00"/>
                    </a:solidFill>
                  </a:tcPr>
                </a:tc>
                <a:tc>
                  <a:txBody>
                    <a:bodyPr/>
                    <a:lstStyle/>
                    <a:p>
                      <a:endParaRPr kumimoji="1" lang="ja-JP" altLang="en-US" dirty="0"/>
                    </a:p>
                  </a:txBody>
                  <a:tcPr>
                    <a:lnL w="12700" cap="flat" cmpd="sng" algn="ctr">
                      <a:solidFill>
                        <a:srgbClr val="2F2B20"/>
                      </a:solidFill>
                      <a:prstDash val="solid"/>
                      <a:round/>
                      <a:headEnd type="none" w="med" len="med"/>
                      <a:tailEnd type="none" w="med" len="med"/>
                    </a:lnL>
                    <a:lnR w="12700" cap="flat" cmpd="sng" algn="ctr">
                      <a:solidFill>
                        <a:srgbClr val="2F2B20"/>
                      </a:solidFill>
                      <a:prstDash val="solid"/>
                      <a:round/>
                      <a:headEnd type="none" w="med" len="med"/>
                      <a:tailEnd type="none" w="med" len="med"/>
                    </a:lnR>
                    <a:lnT w="12700" cap="flat" cmpd="sng" algn="ctr">
                      <a:solidFill>
                        <a:srgbClr val="2F2B20"/>
                      </a:solidFill>
                      <a:prstDash val="solid"/>
                      <a:round/>
                      <a:headEnd type="none" w="med" len="med"/>
                      <a:tailEnd type="none" w="med" len="med"/>
                    </a:lnT>
                    <a:lnB w="12700" cap="flat" cmpd="sng" algn="ctr">
                      <a:solidFill>
                        <a:srgbClr val="2F2B20"/>
                      </a:solidFill>
                      <a:prstDash val="solid"/>
                      <a:round/>
                      <a:headEnd type="none" w="med" len="med"/>
                      <a:tailEnd type="none" w="med" len="med"/>
                    </a:lnB>
                    <a:solidFill>
                      <a:srgbClr val="008000"/>
                    </a:solidFill>
                  </a:tcPr>
                </a:tc>
                <a:tc>
                  <a:txBody>
                    <a:bodyPr/>
                    <a:lstStyle/>
                    <a:p>
                      <a:endParaRPr kumimoji="1" lang="ja-JP" altLang="en-US" dirty="0"/>
                    </a:p>
                  </a:txBody>
                  <a:tcPr>
                    <a:lnL w="12700" cap="flat" cmpd="sng" algn="ctr">
                      <a:solidFill>
                        <a:srgbClr val="2F2B20"/>
                      </a:solidFill>
                      <a:prstDash val="solid"/>
                      <a:round/>
                      <a:headEnd type="none" w="med" len="med"/>
                      <a:tailEnd type="none" w="med" len="med"/>
                    </a:lnL>
                    <a:lnR w="12700" cap="flat" cmpd="sng" algn="ctr">
                      <a:solidFill>
                        <a:srgbClr val="2F2B20"/>
                      </a:solidFill>
                      <a:prstDash val="solid"/>
                      <a:round/>
                      <a:headEnd type="none" w="med" len="med"/>
                      <a:tailEnd type="none" w="med" len="med"/>
                    </a:lnR>
                    <a:lnT w="12700" cap="flat" cmpd="sng" algn="ctr">
                      <a:solidFill>
                        <a:srgbClr val="2F2B20"/>
                      </a:solidFill>
                      <a:prstDash val="solid"/>
                      <a:round/>
                      <a:headEnd type="none" w="med" len="med"/>
                      <a:tailEnd type="none" w="med" len="med"/>
                    </a:lnT>
                    <a:lnB w="12700" cap="flat" cmpd="sng" algn="ctr">
                      <a:solidFill>
                        <a:srgbClr val="2F2B20"/>
                      </a:solidFill>
                      <a:prstDash val="solid"/>
                      <a:round/>
                      <a:headEnd type="none" w="med" len="med"/>
                      <a:tailEnd type="none" w="med" len="med"/>
                    </a:lnB>
                    <a:solidFill>
                      <a:srgbClr val="FFFF00"/>
                    </a:solidFill>
                  </a:tcPr>
                </a:tc>
                <a:tc>
                  <a:txBody>
                    <a:bodyPr/>
                    <a:lstStyle/>
                    <a:p>
                      <a:endParaRPr kumimoji="1" lang="ja-JP" altLang="en-US" dirty="0"/>
                    </a:p>
                  </a:txBody>
                  <a:tcPr>
                    <a:lnL w="12700" cap="flat" cmpd="sng" algn="ctr">
                      <a:solidFill>
                        <a:srgbClr val="2F2B20"/>
                      </a:solidFill>
                      <a:prstDash val="solid"/>
                      <a:round/>
                      <a:headEnd type="none" w="med" len="med"/>
                      <a:tailEnd type="none" w="med" len="med"/>
                    </a:lnL>
                    <a:lnR w="12700" cap="flat" cmpd="sng" algn="ctr">
                      <a:solidFill>
                        <a:srgbClr val="2F2B20"/>
                      </a:solidFill>
                      <a:prstDash val="solid"/>
                      <a:round/>
                      <a:headEnd type="none" w="med" len="med"/>
                      <a:tailEnd type="none" w="med" len="med"/>
                    </a:lnR>
                    <a:lnT w="12700" cap="flat" cmpd="sng" algn="ctr">
                      <a:solidFill>
                        <a:srgbClr val="2F2B20"/>
                      </a:solidFill>
                      <a:prstDash val="solid"/>
                      <a:round/>
                      <a:headEnd type="none" w="med" len="med"/>
                      <a:tailEnd type="none" w="med" len="med"/>
                    </a:lnT>
                    <a:lnB w="12700" cap="flat" cmpd="sng" algn="ctr">
                      <a:solidFill>
                        <a:srgbClr val="2F2B20"/>
                      </a:solidFill>
                      <a:prstDash val="solid"/>
                      <a:round/>
                      <a:headEnd type="none" w="med" len="med"/>
                      <a:tailEnd type="none" w="med" len="med"/>
                    </a:lnB>
                    <a:solidFill>
                      <a:srgbClr val="008000"/>
                    </a:solidFill>
                  </a:tcPr>
                </a:tc>
                <a:tc>
                  <a:txBody>
                    <a:bodyPr/>
                    <a:lstStyle/>
                    <a:p>
                      <a:endParaRPr kumimoji="1" lang="ja-JP" altLang="en-US" dirty="0"/>
                    </a:p>
                  </a:txBody>
                  <a:tcPr>
                    <a:lnL w="12700" cap="flat" cmpd="sng" algn="ctr">
                      <a:solidFill>
                        <a:srgbClr val="2F2B20"/>
                      </a:solidFill>
                      <a:prstDash val="solid"/>
                      <a:round/>
                      <a:headEnd type="none" w="med" len="med"/>
                      <a:tailEnd type="none" w="med" len="med"/>
                    </a:lnL>
                    <a:lnR w="12700" cap="flat" cmpd="sng" algn="ctr">
                      <a:solidFill>
                        <a:srgbClr val="2F2B20"/>
                      </a:solidFill>
                      <a:prstDash val="solid"/>
                      <a:round/>
                      <a:headEnd type="none" w="med" len="med"/>
                      <a:tailEnd type="none" w="med" len="med"/>
                    </a:lnR>
                    <a:lnT w="12700" cap="flat" cmpd="sng" algn="ctr">
                      <a:solidFill>
                        <a:srgbClr val="2F2B20"/>
                      </a:solidFill>
                      <a:prstDash val="solid"/>
                      <a:round/>
                      <a:headEnd type="none" w="med" len="med"/>
                      <a:tailEnd type="none" w="med" len="med"/>
                    </a:lnT>
                    <a:lnB w="12700" cap="flat" cmpd="sng" algn="ctr">
                      <a:solidFill>
                        <a:srgbClr val="2F2B20"/>
                      </a:solidFill>
                      <a:prstDash val="solid"/>
                      <a:round/>
                      <a:headEnd type="none" w="med" len="med"/>
                      <a:tailEnd type="none" w="med" len="med"/>
                    </a:lnB>
                    <a:solidFill>
                      <a:srgbClr val="FFFF00"/>
                    </a:solidFill>
                  </a:tcPr>
                </a:tc>
              </a:tr>
              <a:tr h="352206">
                <a:tc>
                  <a:txBody>
                    <a:bodyPr/>
                    <a:lstStyle/>
                    <a:p>
                      <a:endParaRPr kumimoji="1" lang="ja-JP" altLang="en-US" dirty="0"/>
                    </a:p>
                  </a:txBody>
                  <a:tcPr>
                    <a:lnL w="12700" cap="flat" cmpd="sng" algn="ctr">
                      <a:solidFill>
                        <a:srgbClr val="2F2B20"/>
                      </a:solidFill>
                      <a:prstDash val="solid"/>
                      <a:round/>
                      <a:headEnd type="none" w="med" len="med"/>
                      <a:tailEnd type="none" w="med" len="med"/>
                    </a:lnL>
                    <a:lnR w="12700" cap="flat" cmpd="sng" algn="ctr">
                      <a:solidFill>
                        <a:srgbClr val="2F2B20"/>
                      </a:solidFill>
                      <a:prstDash val="solid"/>
                      <a:round/>
                      <a:headEnd type="none" w="med" len="med"/>
                      <a:tailEnd type="none" w="med" len="med"/>
                    </a:lnR>
                    <a:lnT w="38100" cap="flat" cmpd="sng" algn="ctr">
                      <a:solidFill>
                        <a:srgbClr val="0000FF"/>
                      </a:solidFill>
                      <a:prstDash val="solid"/>
                      <a:round/>
                      <a:headEnd type="none" w="med" len="med"/>
                      <a:tailEnd type="none" w="med" len="med"/>
                    </a:lnT>
                    <a:lnB w="12700" cap="flat" cmpd="sng" algn="ctr">
                      <a:solidFill>
                        <a:srgbClr val="2F2B20"/>
                      </a:solidFill>
                      <a:prstDash val="solid"/>
                      <a:round/>
                      <a:headEnd type="none" w="med" len="med"/>
                      <a:tailEnd type="none" w="med" len="med"/>
                    </a:lnB>
                    <a:solidFill>
                      <a:srgbClr val="008000"/>
                    </a:solidFill>
                  </a:tcPr>
                </a:tc>
                <a:tc>
                  <a:txBody>
                    <a:bodyPr/>
                    <a:lstStyle/>
                    <a:p>
                      <a:endParaRPr kumimoji="1" lang="ja-JP" altLang="en-US" dirty="0"/>
                    </a:p>
                  </a:txBody>
                  <a:tcPr>
                    <a:lnL w="12700" cap="flat" cmpd="sng" algn="ctr">
                      <a:solidFill>
                        <a:srgbClr val="2F2B20"/>
                      </a:solidFill>
                      <a:prstDash val="solid"/>
                      <a:round/>
                      <a:headEnd type="none" w="med" len="med"/>
                      <a:tailEnd type="none" w="med" len="med"/>
                    </a:lnL>
                    <a:lnR w="12700" cap="flat" cmpd="sng" algn="ctr">
                      <a:solidFill>
                        <a:srgbClr val="2F2B20"/>
                      </a:solidFill>
                      <a:prstDash val="solid"/>
                      <a:round/>
                      <a:headEnd type="none" w="med" len="med"/>
                      <a:tailEnd type="none" w="med" len="med"/>
                    </a:lnR>
                    <a:lnT w="38100" cap="flat" cmpd="sng" algn="ctr">
                      <a:solidFill>
                        <a:srgbClr val="0000FF"/>
                      </a:solidFill>
                      <a:prstDash val="solid"/>
                      <a:round/>
                      <a:headEnd type="none" w="med" len="med"/>
                      <a:tailEnd type="none" w="med" len="med"/>
                    </a:lnT>
                    <a:lnB w="12700" cap="flat" cmpd="sng" algn="ctr">
                      <a:solidFill>
                        <a:srgbClr val="2F2B20"/>
                      </a:solidFill>
                      <a:prstDash val="solid"/>
                      <a:round/>
                      <a:headEnd type="none" w="med" len="med"/>
                      <a:tailEnd type="none" w="med" len="med"/>
                    </a:lnB>
                    <a:solidFill>
                      <a:srgbClr val="FFFF00"/>
                    </a:solidFill>
                  </a:tcPr>
                </a:tc>
                <a:tc>
                  <a:txBody>
                    <a:bodyPr/>
                    <a:lstStyle/>
                    <a:p>
                      <a:endParaRPr kumimoji="1" lang="ja-JP" altLang="en-US" dirty="0"/>
                    </a:p>
                  </a:txBody>
                  <a:tcPr>
                    <a:lnL w="12700" cap="flat" cmpd="sng" algn="ctr">
                      <a:solidFill>
                        <a:srgbClr val="2F2B20"/>
                      </a:solidFill>
                      <a:prstDash val="solid"/>
                      <a:round/>
                      <a:headEnd type="none" w="med" len="med"/>
                      <a:tailEnd type="none" w="med" len="med"/>
                    </a:lnL>
                    <a:lnR w="12700" cap="flat" cmpd="sng" algn="ctr">
                      <a:solidFill>
                        <a:srgbClr val="2F2B20"/>
                      </a:solidFill>
                      <a:prstDash val="solid"/>
                      <a:round/>
                      <a:headEnd type="none" w="med" len="med"/>
                      <a:tailEnd type="none" w="med" len="med"/>
                    </a:lnR>
                    <a:lnT w="12700" cap="flat" cmpd="sng" algn="ctr">
                      <a:solidFill>
                        <a:srgbClr val="2F2B20"/>
                      </a:solidFill>
                      <a:prstDash val="solid"/>
                      <a:round/>
                      <a:headEnd type="none" w="med" len="med"/>
                      <a:tailEnd type="none" w="med" len="med"/>
                    </a:lnT>
                    <a:lnB w="12700" cap="flat" cmpd="sng" algn="ctr">
                      <a:solidFill>
                        <a:srgbClr val="2F2B20"/>
                      </a:solidFill>
                      <a:prstDash val="solid"/>
                      <a:round/>
                      <a:headEnd type="none" w="med" len="med"/>
                      <a:tailEnd type="none" w="med" len="med"/>
                    </a:lnB>
                    <a:solidFill>
                      <a:srgbClr val="008000"/>
                    </a:solidFill>
                  </a:tcPr>
                </a:tc>
                <a:tc>
                  <a:txBody>
                    <a:bodyPr/>
                    <a:lstStyle/>
                    <a:p>
                      <a:endParaRPr kumimoji="1" lang="ja-JP" altLang="en-US" dirty="0"/>
                    </a:p>
                  </a:txBody>
                  <a:tcPr>
                    <a:lnL w="12700" cap="flat" cmpd="sng" algn="ctr">
                      <a:solidFill>
                        <a:srgbClr val="2F2B20"/>
                      </a:solidFill>
                      <a:prstDash val="solid"/>
                      <a:round/>
                      <a:headEnd type="none" w="med" len="med"/>
                      <a:tailEnd type="none" w="med" len="med"/>
                    </a:lnL>
                    <a:lnR w="12700" cap="flat" cmpd="sng" algn="ctr">
                      <a:solidFill>
                        <a:srgbClr val="2F2B20"/>
                      </a:solidFill>
                      <a:prstDash val="solid"/>
                      <a:round/>
                      <a:headEnd type="none" w="med" len="med"/>
                      <a:tailEnd type="none" w="med" len="med"/>
                    </a:lnR>
                    <a:lnT w="12700" cap="flat" cmpd="sng" algn="ctr">
                      <a:solidFill>
                        <a:srgbClr val="2F2B20"/>
                      </a:solidFill>
                      <a:prstDash val="solid"/>
                      <a:round/>
                      <a:headEnd type="none" w="med" len="med"/>
                      <a:tailEnd type="none" w="med" len="med"/>
                    </a:lnT>
                    <a:lnB w="12700" cap="flat" cmpd="sng" algn="ctr">
                      <a:solidFill>
                        <a:srgbClr val="2F2B20"/>
                      </a:solidFill>
                      <a:prstDash val="solid"/>
                      <a:round/>
                      <a:headEnd type="none" w="med" len="med"/>
                      <a:tailEnd type="none" w="med" len="med"/>
                    </a:lnB>
                    <a:solidFill>
                      <a:srgbClr val="FFFF00"/>
                    </a:solidFill>
                  </a:tcPr>
                </a:tc>
                <a:tc>
                  <a:txBody>
                    <a:bodyPr/>
                    <a:lstStyle/>
                    <a:p>
                      <a:endParaRPr kumimoji="1" lang="ja-JP" altLang="en-US" dirty="0"/>
                    </a:p>
                  </a:txBody>
                  <a:tcPr>
                    <a:lnL w="12700" cap="flat" cmpd="sng" algn="ctr">
                      <a:solidFill>
                        <a:srgbClr val="2F2B20"/>
                      </a:solidFill>
                      <a:prstDash val="solid"/>
                      <a:round/>
                      <a:headEnd type="none" w="med" len="med"/>
                      <a:tailEnd type="none" w="med" len="med"/>
                    </a:lnL>
                    <a:lnR w="12700" cap="flat" cmpd="sng" algn="ctr">
                      <a:solidFill>
                        <a:srgbClr val="2F2B20"/>
                      </a:solidFill>
                      <a:prstDash val="solid"/>
                      <a:round/>
                      <a:headEnd type="none" w="med" len="med"/>
                      <a:tailEnd type="none" w="med" len="med"/>
                    </a:lnR>
                    <a:lnT w="12700" cap="flat" cmpd="sng" algn="ctr">
                      <a:solidFill>
                        <a:srgbClr val="2F2B20"/>
                      </a:solidFill>
                      <a:prstDash val="solid"/>
                      <a:round/>
                      <a:headEnd type="none" w="med" len="med"/>
                      <a:tailEnd type="none" w="med" len="med"/>
                    </a:lnT>
                    <a:lnB w="12700" cap="flat" cmpd="sng" algn="ctr">
                      <a:solidFill>
                        <a:srgbClr val="2F2B20"/>
                      </a:solidFill>
                      <a:prstDash val="solid"/>
                      <a:round/>
                      <a:headEnd type="none" w="med" len="med"/>
                      <a:tailEnd type="none" w="med" len="med"/>
                    </a:lnB>
                    <a:solidFill>
                      <a:srgbClr val="008000"/>
                    </a:solidFill>
                  </a:tcPr>
                </a:tc>
                <a:tc>
                  <a:txBody>
                    <a:bodyPr/>
                    <a:lstStyle/>
                    <a:p>
                      <a:endParaRPr kumimoji="1" lang="ja-JP" altLang="en-US" dirty="0"/>
                    </a:p>
                  </a:txBody>
                  <a:tcPr>
                    <a:lnL w="12700" cap="flat" cmpd="sng" algn="ctr">
                      <a:solidFill>
                        <a:srgbClr val="2F2B20"/>
                      </a:solidFill>
                      <a:prstDash val="solid"/>
                      <a:round/>
                      <a:headEnd type="none" w="med" len="med"/>
                      <a:tailEnd type="none" w="med" len="med"/>
                    </a:lnL>
                    <a:lnR w="12700" cap="flat" cmpd="sng" algn="ctr">
                      <a:solidFill>
                        <a:srgbClr val="2F2B20"/>
                      </a:solidFill>
                      <a:prstDash val="solid"/>
                      <a:round/>
                      <a:headEnd type="none" w="med" len="med"/>
                      <a:tailEnd type="none" w="med" len="med"/>
                    </a:lnR>
                    <a:lnT w="12700" cap="flat" cmpd="sng" algn="ctr">
                      <a:solidFill>
                        <a:srgbClr val="2F2B20"/>
                      </a:solidFill>
                      <a:prstDash val="solid"/>
                      <a:round/>
                      <a:headEnd type="none" w="med" len="med"/>
                      <a:tailEnd type="none" w="med" len="med"/>
                    </a:lnT>
                    <a:lnB w="12700" cap="flat" cmpd="sng" algn="ctr">
                      <a:solidFill>
                        <a:srgbClr val="2F2B20"/>
                      </a:solidFill>
                      <a:prstDash val="solid"/>
                      <a:round/>
                      <a:headEnd type="none" w="med" len="med"/>
                      <a:tailEnd type="none" w="med" len="med"/>
                    </a:lnB>
                    <a:solidFill>
                      <a:srgbClr val="FFFF00"/>
                    </a:solidFill>
                  </a:tcPr>
                </a:tc>
                <a:tc>
                  <a:txBody>
                    <a:bodyPr/>
                    <a:lstStyle/>
                    <a:p>
                      <a:endParaRPr kumimoji="1" lang="ja-JP" altLang="en-US"/>
                    </a:p>
                  </a:txBody>
                  <a:tcPr>
                    <a:lnL w="12700" cap="flat" cmpd="sng" algn="ctr">
                      <a:solidFill>
                        <a:srgbClr val="2F2B20"/>
                      </a:solidFill>
                      <a:prstDash val="solid"/>
                      <a:round/>
                      <a:headEnd type="none" w="med" len="med"/>
                      <a:tailEnd type="none" w="med" len="med"/>
                    </a:lnL>
                    <a:lnR w="12700" cap="flat" cmpd="sng" algn="ctr">
                      <a:solidFill>
                        <a:srgbClr val="2F2B20"/>
                      </a:solidFill>
                      <a:prstDash val="solid"/>
                      <a:round/>
                      <a:headEnd type="none" w="med" len="med"/>
                      <a:tailEnd type="none" w="med" len="med"/>
                    </a:lnR>
                    <a:lnT w="12700" cap="flat" cmpd="sng" algn="ctr">
                      <a:solidFill>
                        <a:srgbClr val="2F2B20"/>
                      </a:solidFill>
                      <a:prstDash val="solid"/>
                      <a:round/>
                      <a:headEnd type="none" w="med" len="med"/>
                      <a:tailEnd type="none" w="med" len="med"/>
                    </a:lnT>
                    <a:lnB w="12700" cap="flat" cmpd="sng" algn="ctr">
                      <a:solidFill>
                        <a:srgbClr val="2F2B20"/>
                      </a:solidFill>
                      <a:prstDash val="solid"/>
                      <a:round/>
                      <a:headEnd type="none" w="med" len="med"/>
                      <a:tailEnd type="none" w="med" len="med"/>
                    </a:lnB>
                    <a:solidFill>
                      <a:srgbClr val="008000"/>
                    </a:solidFill>
                  </a:tcPr>
                </a:tc>
                <a:tc>
                  <a:txBody>
                    <a:bodyPr/>
                    <a:lstStyle/>
                    <a:p>
                      <a:endParaRPr kumimoji="1" lang="ja-JP" altLang="en-US" dirty="0"/>
                    </a:p>
                  </a:txBody>
                  <a:tcPr>
                    <a:lnL w="12700" cap="flat" cmpd="sng" algn="ctr">
                      <a:solidFill>
                        <a:srgbClr val="2F2B20"/>
                      </a:solidFill>
                      <a:prstDash val="solid"/>
                      <a:round/>
                      <a:headEnd type="none" w="med" len="med"/>
                      <a:tailEnd type="none" w="med" len="med"/>
                    </a:lnL>
                    <a:lnR w="12700" cap="flat" cmpd="sng" algn="ctr">
                      <a:solidFill>
                        <a:srgbClr val="2F2B20"/>
                      </a:solidFill>
                      <a:prstDash val="solid"/>
                      <a:round/>
                      <a:headEnd type="none" w="med" len="med"/>
                      <a:tailEnd type="none" w="med" len="med"/>
                    </a:lnR>
                    <a:lnT w="12700" cap="flat" cmpd="sng" algn="ctr">
                      <a:solidFill>
                        <a:srgbClr val="2F2B20"/>
                      </a:solidFill>
                      <a:prstDash val="solid"/>
                      <a:round/>
                      <a:headEnd type="none" w="med" len="med"/>
                      <a:tailEnd type="none" w="med" len="med"/>
                    </a:lnT>
                    <a:lnB w="12700" cap="flat" cmpd="sng" algn="ctr">
                      <a:solidFill>
                        <a:srgbClr val="2F2B20"/>
                      </a:solidFill>
                      <a:prstDash val="solid"/>
                      <a:round/>
                      <a:headEnd type="none" w="med" len="med"/>
                      <a:tailEnd type="none" w="med" len="med"/>
                    </a:lnB>
                    <a:solidFill>
                      <a:srgbClr val="FFFF00"/>
                    </a:solidFill>
                  </a:tcPr>
                </a:tc>
              </a:tr>
              <a:tr h="352206">
                <a:tc>
                  <a:txBody>
                    <a:bodyPr/>
                    <a:lstStyle/>
                    <a:p>
                      <a:endParaRPr kumimoji="1" lang="ja-JP" altLang="en-US" dirty="0"/>
                    </a:p>
                  </a:txBody>
                  <a:tcPr>
                    <a:lnL w="12700" cap="flat" cmpd="sng" algn="ctr">
                      <a:solidFill>
                        <a:srgbClr val="2F2B20"/>
                      </a:solidFill>
                      <a:prstDash val="solid"/>
                      <a:round/>
                      <a:headEnd type="none" w="med" len="med"/>
                      <a:tailEnd type="none" w="med" len="med"/>
                    </a:lnL>
                    <a:lnR w="12700" cap="flat" cmpd="sng" algn="ctr">
                      <a:solidFill>
                        <a:srgbClr val="2F2B20"/>
                      </a:solidFill>
                      <a:prstDash val="solid"/>
                      <a:round/>
                      <a:headEnd type="none" w="med" len="med"/>
                      <a:tailEnd type="none" w="med" len="med"/>
                    </a:lnR>
                    <a:lnT w="12700" cap="flat" cmpd="sng" algn="ctr">
                      <a:solidFill>
                        <a:srgbClr val="2F2B20"/>
                      </a:solidFill>
                      <a:prstDash val="solid"/>
                      <a:round/>
                      <a:headEnd type="none" w="med" len="med"/>
                      <a:tailEnd type="none" w="med" len="med"/>
                    </a:lnT>
                    <a:lnB w="12700" cap="flat" cmpd="sng" algn="ctr">
                      <a:solidFill>
                        <a:srgbClr val="2F2B20"/>
                      </a:solidFill>
                      <a:prstDash val="solid"/>
                      <a:round/>
                      <a:headEnd type="none" w="med" len="med"/>
                      <a:tailEnd type="none" w="med" len="med"/>
                    </a:lnB>
                    <a:solidFill>
                      <a:srgbClr val="008000"/>
                    </a:solidFill>
                  </a:tcPr>
                </a:tc>
                <a:tc>
                  <a:txBody>
                    <a:bodyPr/>
                    <a:lstStyle/>
                    <a:p>
                      <a:endParaRPr kumimoji="1" lang="ja-JP" altLang="en-US" dirty="0"/>
                    </a:p>
                  </a:txBody>
                  <a:tcPr>
                    <a:lnL w="12700" cap="flat" cmpd="sng" algn="ctr">
                      <a:solidFill>
                        <a:srgbClr val="2F2B20"/>
                      </a:solidFill>
                      <a:prstDash val="solid"/>
                      <a:round/>
                      <a:headEnd type="none" w="med" len="med"/>
                      <a:tailEnd type="none" w="med" len="med"/>
                    </a:lnL>
                    <a:lnR w="12700" cap="flat" cmpd="sng" algn="ctr">
                      <a:solidFill>
                        <a:srgbClr val="2F2B20"/>
                      </a:solidFill>
                      <a:prstDash val="solid"/>
                      <a:round/>
                      <a:headEnd type="none" w="med" len="med"/>
                      <a:tailEnd type="none" w="med" len="med"/>
                    </a:lnR>
                    <a:lnT w="12700" cap="flat" cmpd="sng" algn="ctr">
                      <a:solidFill>
                        <a:srgbClr val="2F2B20"/>
                      </a:solidFill>
                      <a:prstDash val="solid"/>
                      <a:round/>
                      <a:headEnd type="none" w="med" len="med"/>
                      <a:tailEnd type="none" w="med" len="med"/>
                    </a:lnT>
                    <a:lnB w="12700" cap="flat" cmpd="sng" algn="ctr">
                      <a:solidFill>
                        <a:srgbClr val="2F2B20"/>
                      </a:solidFill>
                      <a:prstDash val="solid"/>
                      <a:round/>
                      <a:headEnd type="none" w="med" len="med"/>
                      <a:tailEnd type="none" w="med" len="med"/>
                    </a:lnB>
                    <a:solidFill>
                      <a:srgbClr val="FFFF00"/>
                    </a:solidFill>
                  </a:tcPr>
                </a:tc>
                <a:tc>
                  <a:txBody>
                    <a:bodyPr/>
                    <a:lstStyle/>
                    <a:p>
                      <a:endParaRPr kumimoji="1" lang="ja-JP" altLang="en-US" dirty="0"/>
                    </a:p>
                  </a:txBody>
                  <a:tcPr>
                    <a:lnL w="12700" cap="flat" cmpd="sng" algn="ctr">
                      <a:solidFill>
                        <a:srgbClr val="2F2B20"/>
                      </a:solidFill>
                      <a:prstDash val="solid"/>
                      <a:round/>
                      <a:headEnd type="none" w="med" len="med"/>
                      <a:tailEnd type="none" w="med" len="med"/>
                    </a:lnL>
                    <a:lnR w="12700" cap="flat" cmpd="sng" algn="ctr">
                      <a:solidFill>
                        <a:srgbClr val="2F2B20"/>
                      </a:solidFill>
                      <a:prstDash val="solid"/>
                      <a:round/>
                      <a:headEnd type="none" w="med" len="med"/>
                      <a:tailEnd type="none" w="med" len="med"/>
                    </a:lnR>
                    <a:lnT w="12700" cap="flat" cmpd="sng" algn="ctr">
                      <a:solidFill>
                        <a:srgbClr val="2F2B20"/>
                      </a:solidFill>
                      <a:prstDash val="solid"/>
                      <a:round/>
                      <a:headEnd type="none" w="med" len="med"/>
                      <a:tailEnd type="none" w="med" len="med"/>
                    </a:lnT>
                    <a:lnB w="12700" cap="flat" cmpd="sng" algn="ctr">
                      <a:solidFill>
                        <a:srgbClr val="2F2B20"/>
                      </a:solidFill>
                      <a:prstDash val="solid"/>
                      <a:round/>
                      <a:headEnd type="none" w="med" len="med"/>
                      <a:tailEnd type="none" w="med" len="med"/>
                    </a:lnB>
                    <a:solidFill>
                      <a:srgbClr val="008000"/>
                    </a:solidFill>
                  </a:tcPr>
                </a:tc>
                <a:tc>
                  <a:txBody>
                    <a:bodyPr/>
                    <a:lstStyle/>
                    <a:p>
                      <a:endParaRPr kumimoji="1" lang="ja-JP" altLang="en-US" dirty="0"/>
                    </a:p>
                  </a:txBody>
                  <a:tcPr>
                    <a:lnL w="12700" cap="flat" cmpd="sng" algn="ctr">
                      <a:solidFill>
                        <a:srgbClr val="2F2B20"/>
                      </a:solidFill>
                      <a:prstDash val="solid"/>
                      <a:round/>
                      <a:headEnd type="none" w="med" len="med"/>
                      <a:tailEnd type="none" w="med" len="med"/>
                    </a:lnL>
                    <a:lnR w="12700" cap="flat" cmpd="sng" algn="ctr">
                      <a:solidFill>
                        <a:srgbClr val="2F2B20"/>
                      </a:solidFill>
                      <a:prstDash val="solid"/>
                      <a:round/>
                      <a:headEnd type="none" w="med" len="med"/>
                      <a:tailEnd type="none" w="med" len="med"/>
                    </a:lnR>
                    <a:lnT w="12700" cap="flat" cmpd="sng" algn="ctr">
                      <a:solidFill>
                        <a:srgbClr val="2F2B20"/>
                      </a:solidFill>
                      <a:prstDash val="solid"/>
                      <a:round/>
                      <a:headEnd type="none" w="med" len="med"/>
                      <a:tailEnd type="none" w="med" len="med"/>
                    </a:lnT>
                    <a:lnB w="12700" cap="flat" cmpd="sng" algn="ctr">
                      <a:solidFill>
                        <a:srgbClr val="2F2B20"/>
                      </a:solidFill>
                      <a:prstDash val="solid"/>
                      <a:round/>
                      <a:headEnd type="none" w="med" len="med"/>
                      <a:tailEnd type="none" w="med" len="med"/>
                    </a:lnB>
                    <a:solidFill>
                      <a:srgbClr val="FFFF00"/>
                    </a:solidFill>
                  </a:tcPr>
                </a:tc>
                <a:tc>
                  <a:txBody>
                    <a:bodyPr/>
                    <a:lstStyle/>
                    <a:p>
                      <a:endParaRPr kumimoji="1" lang="ja-JP" altLang="en-US"/>
                    </a:p>
                  </a:txBody>
                  <a:tcPr>
                    <a:lnL w="12700" cap="flat" cmpd="sng" algn="ctr">
                      <a:solidFill>
                        <a:srgbClr val="2F2B20"/>
                      </a:solidFill>
                      <a:prstDash val="solid"/>
                      <a:round/>
                      <a:headEnd type="none" w="med" len="med"/>
                      <a:tailEnd type="none" w="med" len="med"/>
                    </a:lnL>
                    <a:lnR w="12700" cap="flat" cmpd="sng" algn="ctr">
                      <a:solidFill>
                        <a:srgbClr val="2F2B20"/>
                      </a:solidFill>
                      <a:prstDash val="solid"/>
                      <a:round/>
                      <a:headEnd type="none" w="med" len="med"/>
                      <a:tailEnd type="none" w="med" len="med"/>
                    </a:lnR>
                    <a:lnT w="12700" cap="flat" cmpd="sng" algn="ctr">
                      <a:solidFill>
                        <a:srgbClr val="2F2B20"/>
                      </a:solidFill>
                      <a:prstDash val="solid"/>
                      <a:round/>
                      <a:headEnd type="none" w="med" len="med"/>
                      <a:tailEnd type="none" w="med" len="med"/>
                    </a:lnT>
                    <a:lnB w="12700" cap="flat" cmpd="sng" algn="ctr">
                      <a:solidFill>
                        <a:srgbClr val="2F2B20"/>
                      </a:solidFill>
                      <a:prstDash val="solid"/>
                      <a:round/>
                      <a:headEnd type="none" w="med" len="med"/>
                      <a:tailEnd type="none" w="med" len="med"/>
                    </a:lnB>
                    <a:solidFill>
                      <a:srgbClr val="008000"/>
                    </a:solidFill>
                  </a:tcPr>
                </a:tc>
                <a:tc>
                  <a:txBody>
                    <a:bodyPr/>
                    <a:lstStyle/>
                    <a:p>
                      <a:endParaRPr kumimoji="1" lang="ja-JP" altLang="en-US"/>
                    </a:p>
                  </a:txBody>
                  <a:tcPr>
                    <a:lnL w="12700" cap="flat" cmpd="sng" algn="ctr">
                      <a:solidFill>
                        <a:srgbClr val="2F2B20"/>
                      </a:solidFill>
                      <a:prstDash val="solid"/>
                      <a:round/>
                      <a:headEnd type="none" w="med" len="med"/>
                      <a:tailEnd type="none" w="med" len="med"/>
                    </a:lnL>
                    <a:lnR w="12700" cap="flat" cmpd="sng" algn="ctr">
                      <a:solidFill>
                        <a:srgbClr val="2F2B20"/>
                      </a:solidFill>
                      <a:prstDash val="solid"/>
                      <a:round/>
                      <a:headEnd type="none" w="med" len="med"/>
                      <a:tailEnd type="none" w="med" len="med"/>
                    </a:lnR>
                    <a:lnT w="12700" cap="flat" cmpd="sng" algn="ctr">
                      <a:solidFill>
                        <a:srgbClr val="2F2B20"/>
                      </a:solidFill>
                      <a:prstDash val="solid"/>
                      <a:round/>
                      <a:headEnd type="none" w="med" len="med"/>
                      <a:tailEnd type="none" w="med" len="med"/>
                    </a:lnT>
                    <a:lnB w="12700" cap="flat" cmpd="sng" algn="ctr">
                      <a:solidFill>
                        <a:srgbClr val="2F2B20"/>
                      </a:solidFill>
                      <a:prstDash val="solid"/>
                      <a:round/>
                      <a:headEnd type="none" w="med" len="med"/>
                      <a:tailEnd type="none" w="med" len="med"/>
                    </a:lnB>
                    <a:solidFill>
                      <a:srgbClr val="FFFF00"/>
                    </a:solidFill>
                  </a:tcPr>
                </a:tc>
                <a:tc>
                  <a:txBody>
                    <a:bodyPr/>
                    <a:lstStyle/>
                    <a:p>
                      <a:endParaRPr kumimoji="1" lang="ja-JP" altLang="en-US" dirty="0"/>
                    </a:p>
                  </a:txBody>
                  <a:tcPr>
                    <a:lnL w="12700" cap="flat" cmpd="sng" algn="ctr">
                      <a:solidFill>
                        <a:srgbClr val="2F2B20"/>
                      </a:solidFill>
                      <a:prstDash val="solid"/>
                      <a:round/>
                      <a:headEnd type="none" w="med" len="med"/>
                      <a:tailEnd type="none" w="med" len="med"/>
                    </a:lnL>
                    <a:lnR w="12700" cap="flat" cmpd="sng" algn="ctr">
                      <a:solidFill>
                        <a:srgbClr val="2F2B20"/>
                      </a:solidFill>
                      <a:prstDash val="solid"/>
                      <a:round/>
                      <a:headEnd type="none" w="med" len="med"/>
                      <a:tailEnd type="none" w="med" len="med"/>
                    </a:lnR>
                    <a:lnT w="12700" cap="flat" cmpd="sng" algn="ctr">
                      <a:solidFill>
                        <a:srgbClr val="2F2B20"/>
                      </a:solidFill>
                      <a:prstDash val="solid"/>
                      <a:round/>
                      <a:headEnd type="none" w="med" len="med"/>
                      <a:tailEnd type="none" w="med" len="med"/>
                    </a:lnT>
                    <a:lnB w="12700" cap="flat" cmpd="sng" algn="ctr">
                      <a:solidFill>
                        <a:srgbClr val="2F2B20"/>
                      </a:solidFill>
                      <a:prstDash val="solid"/>
                      <a:round/>
                      <a:headEnd type="none" w="med" len="med"/>
                      <a:tailEnd type="none" w="med" len="med"/>
                    </a:lnB>
                    <a:solidFill>
                      <a:srgbClr val="008000"/>
                    </a:solidFill>
                  </a:tcPr>
                </a:tc>
                <a:tc>
                  <a:txBody>
                    <a:bodyPr/>
                    <a:lstStyle/>
                    <a:p>
                      <a:endParaRPr kumimoji="1" lang="ja-JP" altLang="en-US" dirty="0"/>
                    </a:p>
                  </a:txBody>
                  <a:tcPr>
                    <a:lnL w="12700" cap="flat" cmpd="sng" algn="ctr">
                      <a:solidFill>
                        <a:srgbClr val="2F2B20"/>
                      </a:solidFill>
                      <a:prstDash val="solid"/>
                      <a:round/>
                      <a:headEnd type="none" w="med" len="med"/>
                      <a:tailEnd type="none" w="med" len="med"/>
                    </a:lnL>
                    <a:lnR w="12700" cap="flat" cmpd="sng" algn="ctr">
                      <a:solidFill>
                        <a:srgbClr val="2F2B20"/>
                      </a:solidFill>
                      <a:prstDash val="solid"/>
                      <a:round/>
                      <a:headEnd type="none" w="med" len="med"/>
                      <a:tailEnd type="none" w="med" len="med"/>
                    </a:lnR>
                    <a:lnT w="12700" cap="flat" cmpd="sng" algn="ctr">
                      <a:solidFill>
                        <a:srgbClr val="2F2B20"/>
                      </a:solidFill>
                      <a:prstDash val="solid"/>
                      <a:round/>
                      <a:headEnd type="none" w="med" len="med"/>
                      <a:tailEnd type="none" w="med" len="med"/>
                    </a:lnT>
                    <a:lnB w="12700" cap="flat" cmpd="sng" algn="ctr">
                      <a:solidFill>
                        <a:srgbClr val="2F2B20"/>
                      </a:solidFill>
                      <a:prstDash val="solid"/>
                      <a:round/>
                      <a:headEnd type="none" w="med" len="med"/>
                      <a:tailEnd type="none" w="med" len="med"/>
                    </a:lnB>
                    <a:solidFill>
                      <a:srgbClr val="FFFF00"/>
                    </a:solidFill>
                  </a:tcPr>
                </a:tc>
              </a:tr>
              <a:tr h="352206">
                <a:tc>
                  <a:txBody>
                    <a:bodyPr/>
                    <a:lstStyle/>
                    <a:p>
                      <a:endParaRPr kumimoji="1" lang="ja-JP" altLang="en-US" dirty="0"/>
                    </a:p>
                  </a:txBody>
                  <a:tcPr>
                    <a:lnL w="12700" cap="flat" cmpd="sng" algn="ctr">
                      <a:solidFill>
                        <a:srgbClr val="2F2B20"/>
                      </a:solidFill>
                      <a:prstDash val="solid"/>
                      <a:round/>
                      <a:headEnd type="none" w="med" len="med"/>
                      <a:tailEnd type="none" w="med" len="med"/>
                    </a:lnL>
                    <a:lnR w="12700" cap="flat" cmpd="sng" algn="ctr">
                      <a:solidFill>
                        <a:srgbClr val="2F2B20"/>
                      </a:solidFill>
                      <a:prstDash val="solid"/>
                      <a:round/>
                      <a:headEnd type="none" w="med" len="med"/>
                      <a:tailEnd type="none" w="med" len="med"/>
                    </a:lnR>
                    <a:lnT w="12700" cap="flat" cmpd="sng" algn="ctr">
                      <a:solidFill>
                        <a:srgbClr val="2F2B20"/>
                      </a:solidFill>
                      <a:prstDash val="solid"/>
                      <a:round/>
                      <a:headEnd type="none" w="med" len="med"/>
                      <a:tailEnd type="none" w="med" len="med"/>
                    </a:lnT>
                    <a:lnB w="12700" cap="flat" cmpd="sng" algn="ctr">
                      <a:solidFill>
                        <a:srgbClr val="2F2B20"/>
                      </a:solidFill>
                      <a:prstDash val="solid"/>
                      <a:round/>
                      <a:headEnd type="none" w="med" len="med"/>
                      <a:tailEnd type="none" w="med" len="med"/>
                    </a:lnB>
                    <a:solidFill>
                      <a:srgbClr val="008000"/>
                    </a:solidFill>
                  </a:tcPr>
                </a:tc>
                <a:tc>
                  <a:txBody>
                    <a:bodyPr/>
                    <a:lstStyle/>
                    <a:p>
                      <a:endParaRPr kumimoji="1" lang="ja-JP" altLang="en-US"/>
                    </a:p>
                  </a:txBody>
                  <a:tcPr>
                    <a:lnL w="12700" cap="flat" cmpd="sng" algn="ctr">
                      <a:solidFill>
                        <a:srgbClr val="2F2B20"/>
                      </a:solidFill>
                      <a:prstDash val="solid"/>
                      <a:round/>
                      <a:headEnd type="none" w="med" len="med"/>
                      <a:tailEnd type="none" w="med" len="med"/>
                    </a:lnL>
                    <a:lnR w="12700" cap="flat" cmpd="sng" algn="ctr">
                      <a:solidFill>
                        <a:srgbClr val="2F2B20"/>
                      </a:solidFill>
                      <a:prstDash val="solid"/>
                      <a:round/>
                      <a:headEnd type="none" w="med" len="med"/>
                      <a:tailEnd type="none" w="med" len="med"/>
                    </a:lnR>
                    <a:lnT w="12700" cap="flat" cmpd="sng" algn="ctr">
                      <a:solidFill>
                        <a:srgbClr val="2F2B20"/>
                      </a:solidFill>
                      <a:prstDash val="solid"/>
                      <a:round/>
                      <a:headEnd type="none" w="med" len="med"/>
                      <a:tailEnd type="none" w="med" len="med"/>
                    </a:lnT>
                    <a:lnB w="12700" cap="flat" cmpd="sng" algn="ctr">
                      <a:solidFill>
                        <a:srgbClr val="2F2B20"/>
                      </a:solidFill>
                      <a:prstDash val="solid"/>
                      <a:round/>
                      <a:headEnd type="none" w="med" len="med"/>
                      <a:tailEnd type="none" w="med" len="med"/>
                    </a:lnB>
                    <a:solidFill>
                      <a:srgbClr val="FFFF00"/>
                    </a:solidFill>
                  </a:tcPr>
                </a:tc>
                <a:tc>
                  <a:txBody>
                    <a:bodyPr/>
                    <a:lstStyle/>
                    <a:p>
                      <a:endParaRPr kumimoji="1" lang="ja-JP" altLang="en-US" dirty="0"/>
                    </a:p>
                  </a:txBody>
                  <a:tcPr>
                    <a:lnL w="12700" cap="flat" cmpd="sng" algn="ctr">
                      <a:solidFill>
                        <a:srgbClr val="2F2B20"/>
                      </a:solidFill>
                      <a:prstDash val="solid"/>
                      <a:round/>
                      <a:headEnd type="none" w="med" len="med"/>
                      <a:tailEnd type="none" w="med" len="med"/>
                    </a:lnL>
                    <a:lnR w="12700" cap="flat" cmpd="sng" algn="ctr">
                      <a:solidFill>
                        <a:srgbClr val="2F2B20"/>
                      </a:solidFill>
                      <a:prstDash val="solid"/>
                      <a:round/>
                      <a:headEnd type="none" w="med" len="med"/>
                      <a:tailEnd type="none" w="med" len="med"/>
                    </a:lnR>
                    <a:lnT w="12700" cap="flat" cmpd="sng" algn="ctr">
                      <a:solidFill>
                        <a:srgbClr val="2F2B20"/>
                      </a:solidFill>
                      <a:prstDash val="solid"/>
                      <a:round/>
                      <a:headEnd type="none" w="med" len="med"/>
                      <a:tailEnd type="none" w="med" len="med"/>
                    </a:lnT>
                    <a:lnB w="12700" cap="flat" cmpd="sng" algn="ctr">
                      <a:solidFill>
                        <a:srgbClr val="2F2B20"/>
                      </a:solidFill>
                      <a:prstDash val="solid"/>
                      <a:round/>
                      <a:headEnd type="none" w="med" len="med"/>
                      <a:tailEnd type="none" w="med" len="med"/>
                    </a:lnB>
                    <a:solidFill>
                      <a:srgbClr val="008000"/>
                    </a:solidFill>
                  </a:tcPr>
                </a:tc>
                <a:tc>
                  <a:txBody>
                    <a:bodyPr/>
                    <a:lstStyle/>
                    <a:p>
                      <a:endParaRPr kumimoji="1" lang="ja-JP" altLang="en-US"/>
                    </a:p>
                  </a:txBody>
                  <a:tcPr>
                    <a:lnL w="12700" cap="flat" cmpd="sng" algn="ctr">
                      <a:solidFill>
                        <a:srgbClr val="2F2B20"/>
                      </a:solidFill>
                      <a:prstDash val="solid"/>
                      <a:round/>
                      <a:headEnd type="none" w="med" len="med"/>
                      <a:tailEnd type="none" w="med" len="med"/>
                    </a:lnL>
                    <a:lnR w="12700" cap="flat" cmpd="sng" algn="ctr">
                      <a:solidFill>
                        <a:srgbClr val="2F2B20"/>
                      </a:solidFill>
                      <a:prstDash val="solid"/>
                      <a:round/>
                      <a:headEnd type="none" w="med" len="med"/>
                      <a:tailEnd type="none" w="med" len="med"/>
                    </a:lnR>
                    <a:lnT w="12700" cap="flat" cmpd="sng" algn="ctr">
                      <a:solidFill>
                        <a:srgbClr val="2F2B20"/>
                      </a:solidFill>
                      <a:prstDash val="solid"/>
                      <a:round/>
                      <a:headEnd type="none" w="med" len="med"/>
                      <a:tailEnd type="none" w="med" len="med"/>
                    </a:lnT>
                    <a:lnB w="12700" cap="flat" cmpd="sng" algn="ctr">
                      <a:solidFill>
                        <a:srgbClr val="2F2B20"/>
                      </a:solidFill>
                      <a:prstDash val="solid"/>
                      <a:round/>
                      <a:headEnd type="none" w="med" len="med"/>
                      <a:tailEnd type="none" w="med" len="med"/>
                    </a:lnB>
                    <a:solidFill>
                      <a:srgbClr val="FFFF00"/>
                    </a:solidFill>
                  </a:tcPr>
                </a:tc>
                <a:tc>
                  <a:txBody>
                    <a:bodyPr/>
                    <a:lstStyle/>
                    <a:p>
                      <a:endParaRPr kumimoji="1" lang="ja-JP" altLang="en-US" dirty="0"/>
                    </a:p>
                  </a:txBody>
                  <a:tcPr>
                    <a:lnL w="12700" cap="flat" cmpd="sng" algn="ctr">
                      <a:solidFill>
                        <a:srgbClr val="2F2B20"/>
                      </a:solidFill>
                      <a:prstDash val="solid"/>
                      <a:round/>
                      <a:headEnd type="none" w="med" len="med"/>
                      <a:tailEnd type="none" w="med" len="med"/>
                    </a:lnL>
                    <a:lnR w="12700" cap="flat" cmpd="sng" algn="ctr">
                      <a:solidFill>
                        <a:srgbClr val="2F2B20"/>
                      </a:solidFill>
                      <a:prstDash val="solid"/>
                      <a:round/>
                      <a:headEnd type="none" w="med" len="med"/>
                      <a:tailEnd type="none" w="med" len="med"/>
                    </a:lnR>
                    <a:lnT w="12700" cap="flat" cmpd="sng" algn="ctr">
                      <a:solidFill>
                        <a:srgbClr val="2F2B20"/>
                      </a:solidFill>
                      <a:prstDash val="solid"/>
                      <a:round/>
                      <a:headEnd type="none" w="med" len="med"/>
                      <a:tailEnd type="none" w="med" len="med"/>
                    </a:lnT>
                    <a:lnB w="12700" cap="flat" cmpd="sng" algn="ctr">
                      <a:solidFill>
                        <a:srgbClr val="2F2B20"/>
                      </a:solidFill>
                      <a:prstDash val="solid"/>
                      <a:round/>
                      <a:headEnd type="none" w="med" len="med"/>
                      <a:tailEnd type="none" w="med" len="med"/>
                    </a:lnB>
                    <a:solidFill>
                      <a:srgbClr val="008000"/>
                    </a:solidFill>
                  </a:tcPr>
                </a:tc>
                <a:tc>
                  <a:txBody>
                    <a:bodyPr/>
                    <a:lstStyle/>
                    <a:p>
                      <a:endParaRPr kumimoji="1" lang="ja-JP" altLang="en-US"/>
                    </a:p>
                  </a:txBody>
                  <a:tcPr>
                    <a:lnL w="12700" cap="flat" cmpd="sng" algn="ctr">
                      <a:solidFill>
                        <a:srgbClr val="2F2B20"/>
                      </a:solidFill>
                      <a:prstDash val="solid"/>
                      <a:round/>
                      <a:headEnd type="none" w="med" len="med"/>
                      <a:tailEnd type="none" w="med" len="med"/>
                    </a:lnL>
                    <a:lnR w="12700" cap="flat" cmpd="sng" algn="ctr">
                      <a:solidFill>
                        <a:srgbClr val="2F2B20"/>
                      </a:solidFill>
                      <a:prstDash val="solid"/>
                      <a:round/>
                      <a:headEnd type="none" w="med" len="med"/>
                      <a:tailEnd type="none" w="med" len="med"/>
                    </a:lnR>
                    <a:lnT w="12700" cap="flat" cmpd="sng" algn="ctr">
                      <a:solidFill>
                        <a:srgbClr val="2F2B20"/>
                      </a:solidFill>
                      <a:prstDash val="solid"/>
                      <a:round/>
                      <a:headEnd type="none" w="med" len="med"/>
                      <a:tailEnd type="none" w="med" len="med"/>
                    </a:lnT>
                    <a:lnB w="12700" cap="flat" cmpd="sng" algn="ctr">
                      <a:solidFill>
                        <a:srgbClr val="2F2B20"/>
                      </a:solidFill>
                      <a:prstDash val="solid"/>
                      <a:round/>
                      <a:headEnd type="none" w="med" len="med"/>
                      <a:tailEnd type="none" w="med" len="med"/>
                    </a:lnB>
                    <a:solidFill>
                      <a:srgbClr val="FFFF00"/>
                    </a:solidFill>
                  </a:tcPr>
                </a:tc>
                <a:tc>
                  <a:txBody>
                    <a:bodyPr/>
                    <a:lstStyle/>
                    <a:p>
                      <a:endParaRPr kumimoji="1" lang="ja-JP" altLang="en-US" dirty="0"/>
                    </a:p>
                  </a:txBody>
                  <a:tcPr>
                    <a:lnL w="12700" cap="flat" cmpd="sng" algn="ctr">
                      <a:solidFill>
                        <a:srgbClr val="2F2B20"/>
                      </a:solidFill>
                      <a:prstDash val="solid"/>
                      <a:round/>
                      <a:headEnd type="none" w="med" len="med"/>
                      <a:tailEnd type="none" w="med" len="med"/>
                    </a:lnL>
                    <a:lnR w="12700" cap="flat" cmpd="sng" algn="ctr">
                      <a:solidFill>
                        <a:srgbClr val="2F2B20"/>
                      </a:solidFill>
                      <a:prstDash val="solid"/>
                      <a:round/>
                      <a:headEnd type="none" w="med" len="med"/>
                      <a:tailEnd type="none" w="med" len="med"/>
                    </a:lnR>
                    <a:lnT w="12700" cap="flat" cmpd="sng" algn="ctr">
                      <a:solidFill>
                        <a:srgbClr val="2F2B20"/>
                      </a:solidFill>
                      <a:prstDash val="solid"/>
                      <a:round/>
                      <a:headEnd type="none" w="med" len="med"/>
                      <a:tailEnd type="none" w="med" len="med"/>
                    </a:lnT>
                    <a:lnB w="12700" cap="flat" cmpd="sng" algn="ctr">
                      <a:solidFill>
                        <a:srgbClr val="2F2B20"/>
                      </a:solidFill>
                      <a:prstDash val="solid"/>
                      <a:round/>
                      <a:headEnd type="none" w="med" len="med"/>
                      <a:tailEnd type="none" w="med" len="med"/>
                    </a:lnB>
                    <a:solidFill>
                      <a:srgbClr val="008000"/>
                    </a:solidFill>
                  </a:tcPr>
                </a:tc>
                <a:tc>
                  <a:txBody>
                    <a:bodyPr/>
                    <a:lstStyle/>
                    <a:p>
                      <a:endParaRPr kumimoji="1" lang="ja-JP" altLang="en-US" dirty="0"/>
                    </a:p>
                  </a:txBody>
                  <a:tcPr>
                    <a:lnL w="12700" cap="flat" cmpd="sng" algn="ctr">
                      <a:solidFill>
                        <a:srgbClr val="2F2B20"/>
                      </a:solidFill>
                      <a:prstDash val="solid"/>
                      <a:round/>
                      <a:headEnd type="none" w="med" len="med"/>
                      <a:tailEnd type="none" w="med" len="med"/>
                    </a:lnL>
                    <a:lnR w="12700" cap="flat" cmpd="sng" algn="ctr">
                      <a:solidFill>
                        <a:srgbClr val="2F2B20"/>
                      </a:solidFill>
                      <a:prstDash val="solid"/>
                      <a:round/>
                      <a:headEnd type="none" w="med" len="med"/>
                      <a:tailEnd type="none" w="med" len="med"/>
                    </a:lnR>
                    <a:lnT w="12700" cap="flat" cmpd="sng" algn="ctr">
                      <a:solidFill>
                        <a:srgbClr val="2F2B20"/>
                      </a:solidFill>
                      <a:prstDash val="solid"/>
                      <a:round/>
                      <a:headEnd type="none" w="med" len="med"/>
                      <a:tailEnd type="none" w="med" len="med"/>
                    </a:lnT>
                    <a:lnB w="12700" cap="flat" cmpd="sng" algn="ctr">
                      <a:solidFill>
                        <a:srgbClr val="2F2B20"/>
                      </a:solidFill>
                      <a:prstDash val="solid"/>
                      <a:round/>
                      <a:headEnd type="none" w="med" len="med"/>
                      <a:tailEnd type="none" w="med" len="med"/>
                    </a:lnB>
                    <a:solidFill>
                      <a:srgbClr val="FFFF00"/>
                    </a:solidFill>
                  </a:tcPr>
                </a:tc>
              </a:tr>
              <a:tr h="352206">
                <a:tc>
                  <a:txBody>
                    <a:bodyPr/>
                    <a:lstStyle/>
                    <a:p>
                      <a:endParaRPr kumimoji="1" lang="ja-JP" altLang="en-US" dirty="0"/>
                    </a:p>
                  </a:txBody>
                  <a:tcPr>
                    <a:lnL w="12700" cap="flat" cmpd="sng" algn="ctr">
                      <a:solidFill>
                        <a:srgbClr val="2F2B20"/>
                      </a:solidFill>
                      <a:prstDash val="solid"/>
                      <a:round/>
                      <a:headEnd type="none" w="med" len="med"/>
                      <a:tailEnd type="none" w="med" len="med"/>
                    </a:lnL>
                    <a:lnR w="12700" cap="flat" cmpd="sng" algn="ctr">
                      <a:solidFill>
                        <a:srgbClr val="2F2B20"/>
                      </a:solidFill>
                      <a:prstDash val="solid"/>
                      <a:round/>
                      <a:headEnd type="none" w="med" len="med"/>
                      <a:tailEnd type="none" w="med" len="med"/>
                    </a:lnR>
                    <a:lnT w="12700" cap="flat" cmpd="sng" algn="ctr">
                      <a:solidFill>
                        <a:srgbClr val="2F2B20"/>
                      </a:solidFill>
                      <a:prstDash val="solid"/>
                      <a:round/>
                      <a:headEnd type="none" w="med" len="med"/>
                      <a:tailEnd type="none" w="med" len="med"/>
                    </a:lnT>
                    <a:lnB w="12700" cap="flat" cmpd="sng" algn="ctr">
                      <a:solidFill>
                        <a:srgbClr val="2F2B20"/>
                      </a:solidFill>
                      <a:prstDash val="solid"/>
                      <a:round/>
                      <a:headEnd type="none" w="med" len="med"/>
                      <a:tailEnd type="none" w="med" len="med"/>
                    </a:lnB>
                    <a:solidFill>
                      <a:srgbClr val="008000"/>
                    </a:solidFill>
                  </a:tcPr>
                </a:tc>
                <a:tc>
                  <a:txBody>
                    <a:bodyPr/>
                    <a:lstStyle/>
                    <a:p>
                      <a:endParaRPr kumimoji="1" lang="ja-JP" altLang="en-US" dirty="0"/>
                    </a:p>
                  </a:txBody>
                  <a:tcPr>
                    <a:lnL w="12700" cap="flat" cmpd="sng" algn="ctr">
                      <a:solidFill>
                        <a:srgbClr val="2F2B20"/>
                      </a:solidFill>
                      <a:prstDash val="solid"/>
                      <a:round/>
                      <a:headEnd type="none" w="med" len="med"/>
                      <a:tailEnd type="none" w="med" len="med"/>
                    </a:lnL>
                    <a:lnR w="12700" cap="flat" cmpd="sng" algn="ctr">
                      <a:solidFill>
                        <a:srgbClr val="2F2B20"/>
                      </a:solidFill>
                      <a:prstDash val="solid"/>
                      <a:round/>
                      <a:headEnd type="none" w="med" len="med"/>
                      <a:tailEnd type="none" w="med" len="med"/>
                    </a:lnR>
                    <a:lnT w="12700" cap="flat" cmpd="sng" algn="ctr">
                      <a:solidFill>
                        <a:srgbClr val="2F2B20"/>
                      </a:solidFill>
                      <a:prstDash val="solid"/>
                      <a:round/>
                      <a:headEnd type="none" w="med" len="med"/>
                      <a:tailEnd type="none" w="med" len="med"/>
                    </a:lnT>
                    <a:lnB w="12700" cap="flat" cmpd="sng" algn="ctr">
                      <a:solidFill>
                        <a:srgbClr val="2F2B20"/>
                      </a:solidFill>
                      <a:prstDash val="solid"/>
                      <a:round/>
                      <a:headEnd type="none" w="med" len="med"/>
                      <a:tailEnd type="none" w="med" len="med"/>
                    </a:lnB>
                    <a:solidFill>
                      <a:srgbClr val="FFFF00"/>
                    </a:solidFill>
                  </a:tcPr>
                </a:tc>
                <a:tc>
                  <a:txBody>
                    <a:bodyPr/>
                    <a:lstStyle/>
                    <a:p>
                      <a:endParaRPr kumimoji="1" lang="ja-JP" altLang="en-US" dirty="0"/>
                    </a:p>
                  </a:txBody>
                  <a:tcPr>
                    <a:lnL w="12700" cap="flat" cmpd="sng" algn="ctr">
                      <a:solidFill>
                        <a:srgbClr val="2F2B20"/>
                      </a:solidFill>
                      <a:prstDash val="solid"/>
                      <a:round/>
                      <a:headEnd type="none" w="med" len="med"/>
                      <a:tailEnd type="none" w="med" len="med"/>
                    </a:lnL>
                    <a:lnR w="12700" cap="flat" cmpd="sng" algn="ctr">
                      <a:solidFill>
                        <a:srgbClr val="2F2B20"/>
                      </a:solidFill>
                      <a:prstDash val="solid"/>
                      <a:round/>
                      <a:headEnd type="none" w="med" len="med"/>
                      <a:tailEnd type="none" w="med" len="med"/>
                    </a:lnR>
                    <a:lnT w="12700" cap="flat" cmpd="sng" algn="ctr">
                      <a:solidFill>
                        <a:srgbClr val="2F2B20"/>
                      </a:solidFill>
                      <a:prstDash val="solid"/>
                      <a:round/>
                      <a:headEnd type="none" w="med" len="med"/>
                      <a:tailEnd type="none" w="med" len="med"/>
                    </a:lnT>
                    <a:lnB w="12700" cap="flat" cmpd="sng" algn="ctr">
                      <a:solidFill>
                        <a:srgbClr val="2F2B20"/>
                      </a:solidFill>
                      <a:prstDash val="solid"/>
                      <a:round/>
                      <a:headEnd type="none" w="med" len="med"/>
                      <a:tailEnd type="none" w="med" len="med"/>
                    </a:lnB>
                    <a:solidFill>
                      <a:srgbClr val="008000"/>
                    </a:solidFill>
                  </a:tcPr>
                </a:tc>
                <a:tc>
                  <a:txBody>
                    <a:bodyPr/>
                    <a:lstStyle/>
                    <a:p>
                      <a:endParaRPr kumimoji="1" lang="ja-JP" altLang="en-US"/>
                    </a:p>
                  </a:txBody>
                  <a:tcPr>
                    <a:lnL w="12700" cap="flat" cmpd="sng" algn="ctr">
                      <a:solidFill>
                        <a:srgbClr val="2F2B20"/>
                      </a:solidFill>
                      <a:prstDash val="solid"/>
                      <a:round/>
                      <a:headEnd type="none" w="med" len="med"/>
                      <a:tailEnd type="none" w="med" len="med"/>
                    </a:lnL>
                    <a:lnR w="12700" cap="flat" cmpd="sng" algn="ctr">
                      <a:solidFill>
                        <a:srgbClr val="2F2B20"/>
                      </a:solidFill>
                      <a:prstDash val="solid"/>
                      <a:round/>
                      <a:headEnd type="none" w="med" len="med"/>
                      <a:tailEnd type="none" w="med" len="med"/>
                    </a:lnR>
                    <a:lnT w="12700" cap="flat" cmpd="sng" algn="ctr">
                      <a:solidFill>
                        <a:srgbClr val="2F2B20"/>
                      </a:solidFill>
                      <a:prstDash val="solid"/>
                      <a:round/>
                      <a:headEnd type="none" w="med" len="med"/>
                      <a:tailEnd type="none" w="med" len="med"/>
                    </a:lnT>
                    <a:lnB w="12700" cap="flat" cmpd="sng" algn="ctr">
                      <a:solidFill>
                        <a:srgbClr val="2F2B20"/>
                      </a:solidFill>
                      <a:prstDash val="solid"/>
                      <a:round/>
                      <a:headEnd type="none" w="med" len="med"/>
                      <a:tailEnd type="none" w="med" len="med"/>
                    </a:lnB>
                    <a:solidFill>
                      <a:srgbClr val="FFFF00"/>
                    </a:solidFill>
                  </a:tcPr>
                </a:tc>
                <a:tc>
                  <a:txBody>
                    <a:bodyPr/>
                    <a:lstStyle/>
                    <a:p>
                      <a:endParaRPr kumimoji="1" lang="ja-JP" altLang="en-US" dirty="0"/>
                    </a:p>
                  </a:txBody>
                  <a:tcPr>
                    <a:lnL w="12700" cap="flat" cmpd="sng" algn="ctr">
                      <a:solidFill>
                        <a:srgbClr val="2F2B20"/>
                      </a:solidFill>
                      <a:prstDash val="solid"/>
                      <a:round/>
                      <a:headEnd type="none" w="med" len="med"/>
                      <a:tailEnd type="none" w="med" len="med"/>
                    </a:lnL>
                    <a:lnR w="12700" cap="flat" cmpd="sng" algn="ctr">
                      <a:solidFill>
                        <a:srgbClr val="2F2B20"/>
                      </a:solidFill>
                      <a:prstDash val="solid"/>
                      <a:round/>
                      <a:headEnd type="none" w="med" len="med"/>
                      <a:tailEnd type="none" w="med" len="med"/>
                    </a:lnR>
                    <a:lnT w="12700" cap="flat" cmpd="sng" algn="ctr">
                      <a:solidFill>
                        <a:srgbClr val="2F2B20"/>
                      </a:solidFill>
                      <a:prstDash val="solid"/>
                      <a:round/>
                      <a:headEnd type="none" w="med" len="med"/>
                      <a:tailEnd type="none" w="med" len="med"/>
                    </a:lnT>
                    <a:lnB w="12700" cap="flat" cmpd="sng" algn="ctr">
                      <a:solidFill>
                        <a:srgbClr val="2F2B20"/>
                      </a:solidFill>
                      <a:prstDash val="solid"/>
                      <a:round/>
                      <a:headEnd type="none" w="med" len="med"/>
                      <a:tailEnd type="none" w="med" len="med"/>
                    </a:lnB>
                    <a:solidFill>
                      <a:srgbClr val="008000"/>
                    </a:solidFill>
                  </a:tcPr>
                </a:tc>
                <a:tc>
                  <a:txBody>
                    <a:bodyPr/>
                    <a:lstStyle/>
                    <a:p>
                      <a:endParaRPr kumimoji="1" lang="ja-JP" altLang="en-US" dirty="0"/>
                    </a:p>
                  </a:txBody>
                  <a:tcPr>
                    <a:lnL w="12700" cap="flat" cmpd="sng" algn="ctr">
                      <a:solidFill>
                        <a:srgbClr val="2F2B20"/>
                      </a:solidFill>
                      <a:prstDash val="solid"/>
                      <a:round/>
                      <a:headEnd type="none" w="med" len="med"/>
                      <a:tailEnd type="none" w="med" len="med"/>
                    </a:lnL>
                    <a:lnR w="12700" cap="flat" cmpd="sng" algn="ctr">
                      <a:solidFill>
                        <a:srgbClr val="2F2B20"/>
                      </a:solidFill>
                      <a:prstDash val="solid"/>
                      <a:round/>
                      <a:headEnd type="none" w="med" len="med"/>
                      <a:tailEnd type="none" w="med" len="med"/>
                    </a:lnR>
                    <a:lnT w="12700" cap="flat" cmpd="sng" algn="ctr">
                      <a:solidFill>
                        <a:srgbClr val="2F2B20"/>
                      </a:solidFill>
                      <a:prstDash val="solid"/>
                      <a:round/>
                      <a:headEnd type="none" w="med" len="med"/>
                      <a:tailEnd type="none" w="med" len="med"/>
                    </a:lnT>
                    <a:lnB w="12700" cap="flat" cmpd="sng" algn="ctr">
                      <a:solidFill>
                        <a:srgbClr val="2F2B20"/>
                      </a:solidFill>
                      <a:prstDash val="solid"/>
                      <a:round/>
                      <a:headEnd type="none" w="med" len="med"/>
                      <a:tailEnd type="none" w="med" len="med"/>
                    </a:lnB>
                    <a:solidFill>
                      <a:srgbClr val="FFFF00"/>
                    </a:solidFill>
                  </a:tcPr>
                </a:tc>
                <a:tc>
                  <a:txBody>
                    <a:bodyPr/>
                    <a:lstStyle/>
                    <a:p>
                      <a:endParaRPr kumimoji="1" lang="ja-JP" altLang="en-US" dirty="0"/>
                    </a:p>
                  </a:txBody>
                  <a:tcPr>
                    <a:lnL w="12700" cap="flat" cmpd="sng" algn="ctr">
                      <a:solidFill>
                        <a:srgbClr val="2F2B20"/>
                      </a:solidFill>
                      <a:prstDash val="solid"/>
                      <a:round/>
                      <a:headEnd type="none" w="med" len="med"/>
                      <a:tailEnd type="none" w="med" len="med"/>
                    </a:lnL>
                    <a:lnR w="12700" cap="flat" cmpd="sng" algn="ctr">
                      <a:solidFill>
                        <a:srgbClr val="2F2B20"/>
                      </a:solidFill>
                      <a:prstDash val="solid"/>
                      <a:round/>
                      <a:headEnd type="none" w="med" len="med"/>
                      <a:tailEnd type="none" w="med" len="med"/>
                    </a:lnR>
                    <a:lnT w="12700" cap="flat" cmpd="sng" algn="ctr">
                      <a:solidFill>
                        <a:srgbClr val="2F2B20"/>
                      </a:solidFill>
                      <a:prstDash val="solid"/>
                      <a:round/>
                      <a:headEnd type="none" w="med" len="med"/>
                      <a:tailEnd type="none" w="med" len="med"/>
                    </a:lnT>
                    <a:lnB w="12700" cap="flat" cmpd="sng" algn="ctr">
                      <a:solidFill>
                        <a:srgbClr val="2F2B20"/>
                      </a:solidFill>
                      <a:prstDash val="solid"/>
                      <a:round/>
                      <a:headEnd type="none" w="med" len="med"/>
                      <a:tailEnd type="none" w="med" len="med"/>
                    </a:lnB>
                    <a:solidFill>
                      <a:srgbClr val="008000"/>
                    </a:solidFill>
                  </a:tcPr>
                </a:tc>
                <a:tc>
                  <a:txBody>
                    <a:bodyPr/>
                    <a:lstStyle/>
                    <a:p>
                      <a:endParaRPr kumimoji="1" lang="ja-JP" altLang="en-US" dirty="0"/>
                    </a:p>
                  </a:txBody>
                  <a:tcPr>
                    <a:lnL w="12700" cap="flat" cmpd="sng" algn="ctr">
                      <a:solidFill>
                        <a:srgbClr val="2F2B20"/>
                      </a:solidFill>
                      <a:prstDash val="solid"/>
                      <a:round/>
                      <a:headEnd type="none" w="med" len="med"/>
                      <a:tailEnd type="none" w="med" len="med"/>
                    </a:lnL>
                    <a:lnR w="12700" cap="flat" cmpd="sng" algn="ctr">
                      <a:solidFill>
                        <a:srgbClr val="2F2B20"/>
                      </a:solidFill>
                      <a:prstDash val="solid"/>
                      <a:round/>
                      <a:headEnd type="none" w="med" len="med"/>
                      <a:tailEnd type="none" w="med" len="med"/>
                    </a:lnR>
                    <a:lnT w="12700" cap="flat" cmpd="sng" algn="ctr">
                      <a:solidFill>
                        <a:srgbClr val="2F2B20"/>
                      </a:solidFill>
                      <a:prstDash val="solid"/>
                      <a:round/>
                      <a:headEnd type="none" w="med" len="med"/>
                      <a:tailEnd type="none" w="med" len="med"/>
                    </a:lnT>
                    <a:lnB w="12700" cap="flat" cmpd="sng" algn="ctr">
                      <a:solidFill>
                        <a:srgbClr val="2F2B20"/>
                      </a:solidFill>
                      <a:prstDash val="solid"/>
                      <a:round/>
                      <a:headEnd type="none" w="med" len="med"/>
                      <a:tailEnd type="none" w="med" len="med"/>
                    </a:lnB>
                    <a:solidFill>
                      <a:srgbClr val="FFFF00"/>
                    </a:solidFill>
                  </a:tcPr>
                </a:tc>
              </a:tr>
              <a:tr h="352206">
                <a:tc>
                  <a:txBody>
                    <a:bodyPr/>
                    <a:lstStyle/>
                    <a:p>
                      <a:endParaRPr kumimoji="1" lang="ja-JP" altLang="en-US" dirty="0"/>
                    </a:p>
                  </a:txBody>
                  <a:tcPr>
                    <a:lnL w="12700" cap="flat" cmpd="sng" algn="ctr">
                      <a:solidFill>
                        <a:srgbClr val="2F2B20"/>
                      </a:solidFill>
                      <a:prstDash val="solid"/>
                      <a:round/>
                      <a:headEnd type="none" w="med" len="med"/>
                      <a:tailEnd type="none" w="med" len="med"/>
                    </a:lnL>
                    <a:lnR w="12700" cap="flat" cmpd="sng" algn="ctr">
                      <a:solidFill>
                        <a:srgbClr val="2F2B20"/>
                      </a:solidFill>
                      <a:prstDash val="solid"/>
                      <a:round/>
                      <a:headEnd type="none" w="med" len="med"/>
                      <a:tailEnd type="none" w="med" len="med"/>
                    </a:lnR>
                    <a:lnT w="12700" cap="flat" cmpd="sng" algn="ctr">
                      <a:solidFill>
                        <a:srgbClr val="2F2B20"/>
                      </a:solidFill>
                      <a:prstDash val="solid"/>
                      <a:round/>
                      <a:headEnd type="none" w="med" len="med"/>
                      <a:tailEnd type="none" w="med" len="med"/>
                    </a:lnT>
                    <a:lnB w="12700" cap="flat" cmpd="sng" algn="ctr">
                      <a:solidFill>
                        <a:srgbClr val="2F2B20"/>
                      </a:solidFill>
                      <a:prstDash val="solid"/>
                      <a:round/>
                      <a:headEnd type="none" w="med" len="med"/>
                      <a:tailEnd type="none" w="med" len="med"/>
                    </a:lnB>
                    <a:solidFill>
                      <a:srgbClr val="008000"/>
                    </a:solidFill>
                  </a:tcPr>
                </a:tc>
                <a:tc>
                  <a:txBody>
                    <a:bodyPr/>
                    <a:lstStyle/>
                    <a:p>
                      <a:endParaRPr kumimoji="1" lang="ja-JP" altLang="en-US" dirty="0"/>
                    </a:p>
                  </a:txBody>
                  <a:tcPr>
                    <a:lnL w="12700" cap="flat" cmpd="sng" algn="ctr">
                      <a:solidFill>
                        <a:srgbClr val="2F2B20"/>
                      </a:solidFill>
                      <a:prstDash val="solid"/>
                      <a:round/>
                      <a:headEnd type="none" w="med" len="med"/>
                      <a:tailEnd type="none" w="med" len="med"/>
                    </a:lnL>
                    <a:lnR w="12700" cap="flat" cmpd="sng" algn="ctr">
                      <a:solidFill>
                        <a:srgbClr val="2F2B20"/>
                      </a:solidFill>
                      <a:prstDash val="solid"/>
                      <a:round/>
                      <a:headEnd type="none" w="med" len="med"/>
                      <a:tailEnd type="none" w="med" len="med"/>
                    </a:lnR>
                    <a:lnT w="12700" cap="flat" cmpd="sng" algn="ctr">
                      <a:solidFill>
                        <a:srgbClr val="2F2B20"/>
                      </a:solidFill>
                      <a:prstDash val="solid"/>
                      <a:round/>
                      <a:headEnd type="none" w="med" len="med"/>
                      <a:tailEnd type="none" w="med" len="med"/>
                    </a:lnT>
                    <a:lnB w="12700" cap="flat" cmpd="sng" algn="ctr">
                      <a:solidFill>
                        <a:srgbClr val="2F2B20"/>
                      </a:solidFill>
                      <a:prstDash val="solid"/>
                      <a:round/>
                      <a:headEnd type="none" w="med" len="med"/>
                      <a:tailEnd type="none" w="med" len="med"/>
                    </a:lnB>
                    <a:solidFill>
                      <a:srgbClr val="FFFF00"/>
                    </a:solidFill>
                  </a:tcPr>
                </a:tc>
                <a:tc>
                  <a:txBody>
                    <a:bodyPr/>
                    <a:lstStyle/>
                    <a:p>
                      <a:endParaRPr kumimoji="1" lang="ja-JP" altLang="en-US" dirty="0"/>
                    </a:p>
                  </a:txBody>
                  <a:tcPr>
                    <a:lnL w="12700" cap="flat" cmpd="sng" algn="ctr">
                      <a:solidFill>
                        <a:srgbClr val="2F2B20"/>
                      </a:solidFill>
                      <a:prstDash val="solid"/>
                      <a:round/>
                      <a:headEnd type="none" w="med" len="med"/>
                      <a:tailEnd type="none" w="med" len="med"/>
                    </a:lnL>
                    <a:lnR w="12700" cap="flat" cmpd="sng" algn="ctr">
                      <a:solidFill>
                        <a:srgbClr val="2F2B20"/>
                      </a:solidFill>
                      <a:prstDash val="solid"/>
                      <a:round/>
                      <a:headEnd type="none" w="med" len="med"/>
                      <a:tailEnd type="none" w="med" len="med"/>
                    </a:lnR>
                    <a:lnT w="12700" cap="flat" cmpd="sng" algn="ctr">
                      <a:solidFill>
                        <a:srgbClr val="2F2B20"/>
                      </a:solidFill>
                      <a:prstDash val="solid"/>
                      <a:round/>
                      <a:headEnd type="none" w="med" len="med"/>
                      <a:tailEnd type="none" w="med" len="med"/>
                    </a:lnT>
                    <a:lnB w="12700" cap="flat" cmpd="sng" algn="ctr">
                      <a:solidFill>
                        <a:srgbClr val="2F2B20"/>
                      </a:solidFill>
                      <a:prstDash val="solid"/>
                      <a:round/>
                      <a:headEnd type="none" w="med" len="med"/>
                      <a:tailEnd type="none" w="med" len="med"/>
                    </a:lnB>
                    <a:solidFill>
                      <a:srgbClr val="008000"/>
                    </a:solidFill>
                  </a:tcPr>
                </a:tc>
                <a:tc>
                  <a:txBody>
                    <a:bodyPr/>
                    <a:lstStyle/>
                    <a:p>
                      <a:endParaRPr kumimoji="1" lang="ja-JP" altLang="en-US" dirty="0"/>
                    </a:p>
                  </a:txBody>
                  <a:tcPr>
                    <a:lnL w="12700" cap="flat" cmpd="sng" algn="ctr">
                      <a:solidFill>
                        <a:srgbClr val="2F2B20"/>
                      </a:solidFill>
                      <a:prstDash val="solid"/>
                      <a:round/>
                      <a:headEnd type="none" w="med" len="med"/>
                      <a:tailEnd type="none" w="med" len="med"/>
                    </a:lnL>
                    <a:lnR w="12700" cap="flat" cmpd="sng" algn="ctr">
                      <a:solidFill>
                        <a:srgbClr val="2F2B20"/>
                      </a:solidFill>
                      <a:prstDash val="solid"/>
                      <a:round/>
                      <a:headEnd type="none" w="med" len="med"/>
                      <a:tailEnd type="none" w="med" len="med"/>
                    </a:lnR>
                    <a:lnT w="12700" cap="flat" cmpd="sng" algn="ctr">
                      <a:solidFill>
                        <a:srgbClr val="2F2B20"/>
                      </a:solidFill>
                      <a:prstDash val="solid"/>
                      <a:round/>
                      <a:headEnd type="none" w="med" len="med"/>
                      <a:tailEnd type="none" w="med" len="med"/>
                    </a:lnT>
                    <a:lnB w="12700" cap="flat" cmpd="sng" algn="ctr">
                      <a:solidFill>
                        <a:srgbClr val="2F2B20"/>
                      </a:solidFill>
                      <a:prstDash val="solid"/>
                      <a:round/>
                      <a:headEnd type="none" w="med" len="med"/>
                      <a:tailEnd type="none" w="med" len="med"/>
                    </a:lnB>
                    <a:solidFill>
                      <a:srgbClr val="FFFF00"/>
                    </a:solidFill>
                  </a:tcPr>
                </a:tc>
                <a:tc>
                  <a:txBody>
                    <a:bodyPr/>
                    <a:lstStyle/>
                    <a:p>
                      <a:endParaRPr kumimoji="1" lang="ja-JP" altLang="en-US" dirty="0"/>
                    </a:p>
                  </a:txBody>
                  <a:tcPr>
                    <a:lnL w="12700" cap="flat" cmpd="sng" algn="ctr">
                      <a:solidFill>
                        <a:srgbClr val="2F2B20"/>
                      </a:solidFill>
                      <a:prstDash val="solid"/>
                      <a:round/>
                      <a:headEnd type="none" w="med" len="med"/>
                      <a:tailEnd type="none" w="med" len="med"/>
                    </a:lnL>
                    <a:lnR w="12700" cap="flat" cmpd="sng" algn="ctr">
                      <a:solidFill>
                        <a:srgbClr val="2F2B20"/>
                      </a:solidFill>
                      <a:prstDash val="solid"/>
                      <a:round/>
                      <a:headEnd type="none" w="med" len="med"/>
                      <a:tailEnd type="none" w="med" len="med"/>
                    </a:lnR>
                    <a:lnT w="12700" cap="flat" cmpd="sng" algn="ctr">
                      <a:solidFill>
                        <a:srgbClr val="2F2B20"/>
                      </a:solidFill>
                      <a:prstDash val="solid"/>
                      <a:round/>
                      <a:headEnd type="none" w="med" len="med"/>
                      <a:tailEnd type="none" w="med" len="med"/>
                    </a:lnT>
                    <a:lnB w="12700" cap="flat" cmpd="sng" algn="ctr">
                      <a:solidFill>
                        <a:srgbClr val="2F2B20"/>
                      </a:solidFill>
                      <a:prstDash val="solid"/>
                      <a:round/>
                      <a:headEnd type="none" w="med" len="med"/>
                      <a:tailEnd type="none" w="med" len="med"/>
                    </a:lnB>
                    <a:solidFill>
                      <a:srgbClr val="008000"/>
                    </a:solidFill>
                  </a:tcPr>
                </a:tc>
                <a:tc>
                  <a:txBody>
                    <a:bodyPr/>
                    <a:lstStyle/>
                    <a:p>
                      <a:endParaRPr kumimoji="1" lang="ja-JP" altLang="en-US" dirty="0"/>
                    </a:p>
                  </a:txBody>
                  <a:tcPr>
                    <a:lnL w="12700" cap="flat" cmpd="sng" algn="ctr">
                      <a:solidFill>
                        <a:srgbClr val="2F2B20"/>
                      </a:solidFill>
                      <a:prstDash val="solid"/>
                      <a:round/>
                      <a:headEnd type="none" w="med" len="med"/>
                      <a:tailEnd type="none" w="med" len="med"/>
                    </a:lnL>
                    <a:lnR w="12700" cap="flat" cmpd="sng" algn="ctr">
                      <a:solidFill>
                        <a:srgbClr val="2F2B20"/>
                      </a:solidFill>
                      <a:prstDash val="solid"/>
                      <a:round/>
                      <a:headEnd type="none" w="med" len="med"/>
                      <a:tailEnd type="none" w="med" len="med"/>
                    </a:lnR>
                    <a:lnT w="12700" cap="flat" cmpd="sng" algn="ctr">
                      <a:solidFill>
                        <a:srgbClr val="2F2B20"/>
                      </a:solidFill>
                      <a:prstDash val="solid"/>
                      <a:round/>
                      <a:headEnd type="none" w="med" len="med"/>
                      <a:tailEnd type="none" w="med" len="med"/>
                    </a:lnT>
                    <a:lnB w="12700" cap="flat" cmpd="sng" algn="ctr">
                      <a:solidFill>
                        <a:srgbClr val="2F2B20"/>
                      </a:solidFill>
                      <a:prstDash val="solid"/>
                      <a:round/>
                      <a:headEnd type="none" w="med" len="med"/>
                      <a:tailEnd type="none" w="med" len="med"/>
                    </a:lnB>
                    <a:solidFill>
                      <a:srgbClr val="FFFF00"/>
                    </a:solidFill>
                  </a:tcPr>
                </a:tc>
                <a:tc>
                  <a:txBody>
                    <a:bodyPr/>
                    <a:lstStyle/>
                    <a:p>
                      <a:endParaRPr kumimoji="1" lang="ja-JP" altLang="en-US" dirty="0"/>
                    </a:p>
                  </a:txBody>
                  <a:tcPr>
                    <a:lnL w="12700" cap="flat" cmpd="sng" algn="ctr">
                      <a:solidFill>
                        <a:srgbClr val="2F2B20"/>
                      </a:solidFill>
                      <a:prstDash val="solid"/>
                      <a:round/>
                      <a:headEnd type="none" w="med" len="med"/>
                      <a:tailEnd type="none" w="med" len="med"/>
                    </a:lnL>
                    <a:lnR w="12700" cap="flat" cmpd="sng" algn="ctr">
                      <a:solidFill>
                        <a:srgbClr val="2F2B20"/>
                      </a:solidFill>
                      <a:prstDash val="solid"/>
                      <a:round/>
                      <a:headEnd type="none" w="med" len="med"/>
                      <a:tailEnd type="none" w="med" len="med"/>
                    </a:lnR>
                    <a:lnT w="12700" cap="flat" cmpd="sng" algn="ctr">
                      <a:solidFill>
                        <a:srgbClr val="2F2B20"/>
                      </a:solidFill>
                      <a:prstDash val="solid"/>
                      <a:round/>
                      <a:headEnd type="none" w="med" len="med"/>
                      <a:tailEnd type="none" w="med" len="med"/>
                    </a:lnT>
                    <a:lnB w="12700" cap="flat" cmpd="sng" algn="ctr">
                      <a:solidFill>
                        <a:srgbClr val="2F2B20"/>
                      </a:solidFill>
                      <a:prstDash val="solid"/>
                      <a:round/>
                      <a:headEnd type="none" w="med" len="med"/>
                      <a:tailEnd type="none" w="med" len="med"/>
                    </a:lnB>
                    <a:solidFill>
                      <a:srgbClr val="008000"/>
                    </a:solidFill>
                  </a:tcPr>
                </a:tc>
                <a:tc>
                  <a:txBody>
                    <a:bodyPr/>
                    <a:lstStyle/>
                    <a:p>
                      <a:endParaRPr kumimoji="1" lang="ja-JP" altLang="en-US" dirty="0"/>
                    </a:p>
                  </a:txBody>
                  <a:tcPr>
                    <a:lnL w="12700" cap="flat" cmpd="sng" algn="ctr">
                      <a:solidFill>
                        <a:srgbClr val="2F2B20"/>
                      </a:solidFill>
                      <a:prstDash val="solid"/>
                      <a:round/>
                      <a:headEnd type="none" w="med" len="med"/>
                      <a:tailEnd type="none" w="med" len="med"/>
                    </a:lnL>
                    <a:lnR w="12700" cap="flat" cmpd="sng" algn="ctr">
                      <a:solidFill>
                        <a:srgbClr val="2F2B20"/>
                      </a:solidFill>
                      <a:prstDash val="solid"/>
                      <a:round/>
                      <a:headEnd type="none" w="med" len="med"/>
                      <a:tailEnd type="none" w="med" len="med"/>
                    </a:lnR>
                    <a:lnT w="12700" cap="flat" cmpd="sng" algn="ctr">
                      <a:solidFill>
                        <a:srgbClr val="2F2B20"/>
                      </a:solidFill>
                      <a:prstDash val="solid"/>
                      <a:round/>
                      <a:headEnd type="none" w="med" len="med"/>
                      <a:tailEnd type="none" w="med" len="med"/>
                    </a:lnT>
                    <a:lnB w="12700" cap="flat" cmpd="sng" algn="ctr">
                      <a:solidFill>
                        <a:srgbClr val="2F2B20"/>
                      </a:solidFill>
                      <a:prstDash val="solid"/>
                      <a:round/>
                      <a:headEnd type="none" w="med" len="med"/>
                      <a:tailEnd type="none" w="med" len="med"/>
                    </a:lnB>
                    <a:solidFill>
                      <a:srgbClr val="FFFF00"/>
                    </a:solidFill>
                  </a:tcPr>
                </a:tc>
              </a:tr>
              <a:tr h="352206">
                <a:tc>
                  <a:txBody>
                    <a:bodyPr/>
                    <a:lstStyle/>
                    <a:p>
                      <a:endParaRPr kumimoji="1" lang="ja-JP" altLang="en-US" dirty="0"/>
                    </a:p>
                  </a:txBody>
                  <a:tcPr>
                    <a:lnL w="12700" cap="flat" cmpd="sng" algn="ctr">
                      <a:solidFill>
                        <a:srgbClr val="2F2B20"/>
                      </a:solidFill>
                      <a:prstDash val="solid"/>
                      <a:round/>
                      <a:headEnd type="none" w="med" len="med"/>
                      <a:tailEnd type="none" w="med" len="med"/>
                    </a:lnL>
                    <a:lnR w="12700" cap="flat" cmpd="sng" algn="ctr">
                      <a:solidFill>
                        <a:srgbClr val="2F2B20"/>
                      </a:solidFill>
                      <a:prstDash val="solid"/>
                      <a:round/>
                      <a:headEnd type="none" w="med" len="med"/>
                      <a:tailEnd type="none" w="med" len="med"/>
                    </a:lnR>
                    <a:lnT w="12700" cap="flat" cmpd="sng" algn="ctr">
                      <a:solidFill>
                        <a:srgbClr val="2F2B20"/>
                      </a:solidFill>
                      <a:prstDash val="solid"/>
                      <a:round/>
                      <a:headEnd type="none" w="med" len="med"/>
                      <a:tailEnd type="none" w="med" len="med"/>
                    </a:lnT>
                    <a:lnB w="12700" cap="flat" cmpd="sng" algn="ctr">
                      <a:solidFill>
                        <a:srgbClr val="2F2B20"/>
                      </a:solidFill>
                      <a:prstDash val="solid"/>
                      <a:round/>
                      <a:headEnd type="none" w="med" len="med"/>
                      <a:tailEnd type="none" w="med" len="med"/>
                    </a:lnB>
                    <a:solidFill>
                      <a:srgbClr val="008000"/>
                    </a:solidFill>
                  </a:tcPr>
                </a:tc>
                <a:tc>
                  <a:txBody>
                    <a:bodyPr/>
                    <a:lstStyle/>
                    <a:p>
                      <a:endParaRPr kumimoji="1" lang="ja-JP" altLang="en-US"/>
                    </a:p>
                  </a:txBody>
                  <a:tcPr>
                    <a:lnL w="12700" cap="flat" cmpd="sng" algn="ctr">
                      <a:solidFill>
                        <a:srgbClr val="2F2B20"/>
                      </a:solidFill>
                      <a:prstDash val="solid"/>
                      <a:round/>
                      <a:headEnd type="none" w="med" len="med"/>
                      <a:tailEnd type="none" w="med" len="med"/>
                    </a:lnL>
                    <a:lnR w="12700" cap="flat" cmpd="sng" algn="ctr">
                      <a:solidFill>
                        <a:srgbClr val="2F2B20"/>
                      </a:solidFill>
                      <a:prstDash val="solid"/>
                      <a:round/>
                      <a:headEnd type="none" w="med" len="med"/>
                      <a:tailEnd type="none" w="med" len="med"/>
                    </a:lnR>
                    <a:lnT w="12700" cap="flat" cmpd="sng" algn="ctr">
                      <a:solidFill>
                        <a:srgbClr val="2F2B20"/>
                      </a:solidFill>
                      <a:prstDash val="solid"/>
                      <a:round/>
                      <a:headEnd type="none" w="med" len="med"/>
                      <a:tailEnd type="none" w="med" len="med"/>
                    </a:lnT>
                    <a:lnB w="12700" cap="flat" cmpd="sng" algn="ctr">
                      <a:solidFill>
                        <a:srgbClr val="2F2B20"/>
                      </a:solidFill>
                      <a:prstDash val="solid"/>
                      <a:round/>
                      <a:headEnd type="none" w="med" len="med"/>
                      <a:tailEnd type="none" w="med" len="med"/>
                    </a:lnB>
                    <a:solidFill>
                      <a:srgbClr val="FFFF00"/>
                    </a:solidFill>
                  </a:tcPr>
                </a:tc>
                <a:tc>
                  <a:txBody>
                    <a:bodyPr/>
                    <a:lstStyle/>
                    <a:p>
                      <a:endParaRPr kumimoji="1" lang="ja-JP" altLang="en-US" dirty="0"/>
                    </a:p>
                  </a:txBody>
                  <a:tcPr>
                    <a:lnL w="12700" cap="flat" cmpd="sng" algn="ctr">
                      <a:solidFill>
                        <a:srgbClr val="2F2B20"/>
                      </a:solidFill>
                      <a:prstDash val="solid"/>
                      <a:round/>
                      <a:headEnd type="none" w="med" len="med"/>
                      <a:tailEnd type="none" w="med" len="med"/>
                    </a:lnL>
                    <a:lnR w="12700" cap="flat" cmpd="sng" algn="ctr">
                      <a:solidFill>
                        <a:srgbClr val="2F2B20"/>
                      </a:solidFill>
                      <a:prstDash val="solid"/>
                      <a:round/>
                      <a:headEnd type="none" w="med" len="med"/>
                      <a:tailEnd type="none" w="med" len="med"/>
                    </a:lnR>
                    <a:lnT w="12700" cap="flat" cmpd="sng" algn="ctr">
                      <a:solidFill>
                        <a:srgbClr val="2F2B20"/>
                      </a:solidFill>
                      <a:prstDash val="solid"/>
                      <a:round/>
                      <a:headEnd type="none" w="med" len="med"/>
                      <a:tailEnd type="none" w="med" len="med"/>
                    </a:lnT>
                    <a:lnB w="12700" cap="flat" cmpd="sng" algn="ctr">
                      <a:solidFill>
                        <a:srgbClr val="2F2B20"/>
                      </a:solidFill>
                      <a:prstDash val="solid"/>
                      <a:round/>
                      <a:headEnd type="none" w="med" len="med"/>
                      <a:tailEnd type="none" w="med" len="med"/>
                    </a:lnB>
                    <a:solidFill>
                      <a:srgbClr val="008000"/>
                    </a:solidFill>
                  </a:tcPr>
                </a:tc>
                <a:tc>
                  <a:txBody>
                    <a:bodyPr/>
                    <a:lstStyle/>
                    <a:p>
                      <a:endParaRPr kumimoji="1" lang="ja-JP" altLang="en-US" dirty="0"/>
                    </a:p>
                  </a:txBody>
                  <a:tcPr>
                    <a:lnL w="12700" cap="flat" cmpd="sng" algn="ctr">
                      <a:solidFill>
                        <a:srgbClr val="2F2B20"/>
                      </a:solidFill>
                      <a:prstDash val="solid"/>
                      <a:round/>
                      <a:headEnd type="none" w="med" len="med"/>
                      <a:tailEnd type="none" w="med" len="med"/>
                    </a:lnL>
                    <a:lnR w="12700" cap="flat" cmpd="sng" algn="ctr">
                      <a:solidFill>
                        <a:srgbClr val="2F2B20"/>
                      </a:solidFill>
                      <a:prstDash val="solid"/>
                      <a:round/>
                      <a:headEnd type="none" w="med" len="med"/>
                      <a:tailEnd type="none" w="med" len="med"/>
                    </a:lnR>
                    <a:lnT w="12700" cap="flat" cmpd="sng" algn="ctr">
                      <a:solidFill>
                        <a:srgbClr val="2F2B20"/>
                      </a:solidFill>
                      <a:prstDash val="solid"/>
                      <a:round/>
                      <a:headEnd type="none" w="med" len="med"/>
                      <a:tailEnd type="none" w="med" len="med"/>
                    </a:lnT>
                    <a:lnB w="12700" cap="flat" cmpd="sng" algn="ctr">
                      <a:solidFill>
                        <a:srgbClr val="2F2B20"/>
                      </a:solidFill>
                      <a:prstDash val="solid"/>
                      <a:round/>
                      <a:headEnd type="none" w="med" len="med"/>
                      <a:tailEnd type="none" w="med" len="med"/>
                    </a:lnB>
                    <a:solidFill>
                      <a:srgbClr val="FFFF00"/>
                    </a:solidFill>
                  </a:tcPr>
                </a:tc>
                <a:tc>
                  <a:txBody>
                    <a:bodyPr/>
                    <a:lstStyle/>
                    <a:p>
                      <a:endParaRPr kumimoji="1" lang="ja-JP" altLang="en-US" dirty="0"/>
                    </a:p>
                  </a:txBody>
                  <a:tcPr>
                    <a:lnL w="12700" cap="flat" cmpd="sng" algn="ctr">
                      <a:solidFill>
                        <a:srgbClr val="2F2B20"/>
                      </a:solidFill>
                      <a:prstDash val="solid"/>
                      <a:round/>
                      <a:headEnd type="none" w="med" len="med"/>
                      <a:tailEnd type="none" w="med" len="med"/>
                    </a:lnL>
                    <a:lnR w="12700" cap="flat" cmpd="sng" algn="ctr">
                      <a:solidFill>
                        <a:srgbClr val="2F2B20"/>
                      </a:solidFill>
                      <a:prstDash val="solid"/>
                      <a:round/>
                      <a:headEnd type="none" w="med" len="med"/>
                      <a:tailEnd type="none" w="med" len="med"/>
                    </a:lnR>
                    <a:lnT w="12700" cap="flat" cmpd="sng" algn="ctr">
                      <a:solidFill>
                        <a:srgbClr val="2F2B20"/>
                      </a:solidFill>
                      <a:prstDash val="solid"/>
                      <a:round/>
                      <a:headEnd type="none" w="med" len="med"/>
                      <a:tailEnd type="none" w="med" len="med"/>
                    </a:lnT>
                    <a:lnB w="12700" cap="flat" cmpd="sng" algn="ctr">
                      <a:solidFill>
                        <a:srgbClr val="2F2B20"/>
                      </a:solidFill>
                      <a:prstDash val="solid"/>
                      <a:round/>
                      <a:headEnd type="none" w="med" len="med"/>
                      <a:tailEnd type="none" w="med" len="med"/>
                    </a:lnB>
                    <a:solidFill>
                      <a:srgbClr val="008000"/>
                    </a:solidFill>
                  </a:tcPr>
                </a:tc>
                <a:tc>
                  <a:txBody>
                    <a:bodyPr/>
                    <a:lstStyle/>
                    <a:p>
                      <a:endParaRPr kumimoji="1" lang="ja-JP" altLang="en-US" dirty="0"/>
                    </a:p>
                  </a:txBody>
                  <a:tcPr>
                    <a:lnL w="12700" cap="flat" cmpd="sng" algn="ctr">
                      <a:solidFill>
                        <a:srgbClr val="2F2B20"/>
                      </a:solidFill>
                      <a:prstDash val="solid"/>
                      <a:round/>
                      <a:headEnd type="none" w="med" len="med"/>
                      <a:tailEnd type="none" w="med" len="med"/>
                    </a:lnL>
                    <a:lnR w="12700" cap="flat" cmpd="sng" algn="ctr">
                      <a:solidFill>
                        <a:srgbClr val="2F2B20"/>
                      </a:solidFill>
                      <a:prstDash val="solid"/>
                      <a:round/>
                      <a:headEnd type="none" w="med" len="med"/>
                      <a:tailEnd type="none" w="med" len="med"/>
                    </a:lnR>
                    <a:lnT w="12700" cap="flat" cmpd="sng" algn="ctr">
                      <a:solidFill>
                        <a:srgbClr val="2F2B20"/>
                      </a:solidFill>
                      <a:prstDash val="solid"/>
                      <a:round/>
                      <a:headEnd type="none" w="med" len="med"/>
                      <a:tailEnd type="none" w="med" len="med"/>
                    </a:lnT>
                    <a:lnB w="12700" cap="flat" cmpd="sng" algn="ctr">
                      <a:solidFill>
                        <a:srgbClr val="2F2B20"/>
                      </a:solidFill>
                      <a:prstDash val="solid"/>
                      <a:round/>
                      <a:headEnd type="none" w="med" len="med"/>
                      <a:tailEnd type="none" w="med" len="med"/>
                    </a:lnB>
                    <a:solidFill>
                      <a:srgbClr val="FFFF00"/>
                    </a:solidFill>
                  </a:tcPr>
                </a:tc>
                <a:tc>
                  <a:txBody>
                    <a:bodyPr/>
                    <a:lstStyle/>
                    <a:p>
                      <a:endParaRPr kumimoji="1" lang="ja-JP" altLang="en-US" dirty="0"/>
                    </a:p>
                  </a:txBody>
                  <a:tcPr>
                    <a:lnL w="12700" cap="flat" cmpd="sng" algn="ctr">
                      <a:solidFill>
                        <a:srgbClr val="2F2B20"/>
                      </a:solidFill>
                      <a:prstDash val="solid"/>
                      <a:round/>
                      <a:headEnd type="none" w="med" len="med"/>
                      <a:tailEnd type="none" w="med" len="med"/>
                    </a:lnL>
                    <a:lnR w="12700" cap="flat" cmpd="sng" algn="ctr">
                      <a:solidFill>
                        <a:srgbClr val="2F2B20"/>
                      </a:solidFill>
                      <a:prstDash val="solid"/>
                      <a:round/>
                      <a:headEnd type="none" w="med" len="med"/>
                      <a:tailEnd type="none" w="med" len="med"/>
                    </a:lnR>
                    <a:lnT w="12700" cap="flat" cmpd="sng" algn="ctr">
                      <a:solidFill>
                        <a:srgbClr val="2F2B20"/>
                      </a:solidFill>
                      <a:prstDash val="solid"/>
                      <a:round/>
                      <a:headEnd type="none" w="med" len="med"/>
                      <a:tailEnd type="none" w="med" len="med"/>
                    </a:lnT>
                    <a:lnB w="12700" cap="flat" cmpd="sng" algn="ctr">
                      <a:solidFill>
                        <a:srgbClr val="2F2B20"/>
                      </a:solidFill>
                      <a:prstDash val="solid"/>
                      <a:round/>
                      <a:headEnd type="none" w="med" len="med"/>
                      <a:tailEnd type="none" w="med" len="med"/>
                    </a:lnB>
                    <a:solidFill>
                      <a:srgbClr val="008000"/>
                    </a:solidFill>
                  </a:tcPr>
                </a:tc>
                <a:tc>
                  <a:txBody>
                    <a:bodyPr/>
                    <a:lstStyle/>
                    <a:p>
                      <a:endParaRPr kumimoji="1" lang="ja-JP" altLang="en-US" dirty="0"/>
                    </a:p>
                  </a:txBody>
                  <a:tcPr>
                    <a:lnL w="12700" cap="flat" cmpd="sng" algn="ctr">
                      <a:solidFill>
                        <a:srgbClr val="2F2B20"/>
                      </a:solidFill>
                      <a:prstDash val="solid"/>
                      <a:round/>
                      <a:headEnd type="none" w="med" len="med"/>
                      <a:tailEnd type="none" w="med" len="med"/>
                    </a:lnL>
                    <a:lnR w="12700" cap="flat" cmpd="sng" algn="ctr">
                      <a:solidFill>
                        <a:srgbClr val="2F2B20"/>
                      </a:solidFill>
                      <a:prstDash val="solid"/>
                      <a:round/>
                      <a:headEnd type="none" w="med" len="med"/>
                      <a:tailEnd type="none" w="med" len="med"/>
                    </a:lnR>
                    <a:lnT w="12700" cap="flat" cmpd="sng" algn="ctr">
                      <a:solidFill>
                        <a:srgbClr val="2F2B20"/>
                      </a:solidFill>
                      <a:prstDash val="solid"/>
                      <a:round/>
                      <a:headEnd type="none" w="med" len="med"/>
                      <a:tailEnd type="none" w="med" len="med"/>
                    </a:lnT>
                    <a:lnB w="12700" cap="flat" cmpd="sng" algn="ctr">
                      <a:solidFill>
                        <a:srgbClr val="2F2B20"/>
                      </a:solidFill>
                      <a:prstDash val="solid"/>
                      <a:round/>
                      <a:headEnd type="none" w="med" len="med"/>
                      <a:tailEnd type="none" w="med" len="med"/>
                    </a:lnB>
                    <a:solidFill>
                      <a:srgbClr val="FFFF00"/>
                    </a:solidFill>
                  </a:tcPr>
                </a:tc>
              </a:tr>
              <a:tr h="352206">
                <a:tc>
                  <a:txBody>
                    <a:bodyPr/>
                    <a:lstStyle/>
                    <a:p>
                      <a:endParaRPr kumimoji="1" lang="ja-JP" altLang="en-US" dirty="0"/>
                    </a:p>
                  </a:txBody>
                  <a:tcPr>
                    <a:lnL w="12700" cap="flat" cmpd="sng" algn="ctr">
                      <a:solidFill>
                        <a:srgbClr val="2F2B20"/>
                      </a:solidFill>
                      <a:prstDash val="solid"/>
                      <a:round/>
                      <a:headEnd type="none" w="med" len="med"/>
                      <a:tailEnd type="none" w="med" len="med"/>
                    </a:lnL>
                    <a:lnR w="12700" cap="flat" cmpd="sng" algn="ctr">
                      <a:solidFill>
                        <a:srgbClr val="2F2B20"/>
                      </a:solidFill>
                      <a:prstDash val="solid"/>
                      <a:round/>
                      <a:headEnd type="none" w="med" len="med"/>
                      <a:tailEnd type="none" w="med" len="med"/>
                    </a:lnR>
                    <a:lnT w="12700" cap="flat" cmpd="sng" algn="ctr">
                      <a:solidFill>
                        <a:srgbClr val="2F2B20"/>
                      </a:solidFill>
                      <a:prstDash val="solid"/>
                      <a:round/>
                      <a:headEnd type="none" w="med" len="med"/>
                      <a:tailEnd type="none" w="med" len="med"/>
                    </a:lnT>
                    <a:lnB w="12700" cap="flat" cmpd="sng" algn="ctr">
                      <a:solidFill>
                        <a:srgbClr val="2F2B20"/>
                      </a:solidFill>
                      <a:prstDash val="solid"/>
                      <a:round/>
                      <a:headEnd type="none" w="med" len="med"/>
                      <a:tailEnd type="none" w="med" len="med"/>
                    </a:lnB>
                    <a:solidFill>
                      <a:srgbClr val="008000"/>
                    </a:solidFill>
                  </a:tcPr>
                </a:tc>
                <a:tc>
                  <a:txBody>
                    <a:bodyPr/>
                    <a:lstStyle/>
                    <a:p>
                      <a:endParaRPr kumimoji="1" lang="ja-JP" altLang="en-US" dirty="0"/>
                    </a:p>
                  </a:txBody>
                  <a:tcPr>
                    <a:lnL w="12700" cap="flat" cmpd="sng" algn="ctr">
                      <a:solidFill>
                        <a:srgbClr val="2F2B20"/>
                      </a:solidFill>
                      <a:prstDash val="solid"/>
                      <a:round/>
                      <a:headEnd type="none" w="med" len="med"/>
                      <a:tailEnd type="none" w="med" len="med"/>
                    </a:lnL>
                    <a:lnR w="12700" cap="flat" cmpd="sng" algn="ctr">
                      <a:solidFill>
                        <a:srgbClr val="2F2B20"/>
                      </a:solidFill>
                      <a:prstDash val="solid"/>
                      <a:round/>
                      <a:headEnd type="none" w="med" len="med"/>
                      <a:tailEnd type="none" w="med" len="med"/>
                    </a:lnR>
                    <a:lnT w="12700" cap="flat" cmpd="sng" algn="ctr">
                      <a:solidFill>
                        <a:srgbClr val="2F2B20"/>
                      </a:solidFill>
                      <a:prstDash val="solid"/>
                      <a:round/>
                      <a:headEnd type="none" w="med" len="med"/>
                      <a:tailEnd type="none" w="med" len="med"/>
                    </a:lnT>
                    <a:lnB w="12700" cap="flat" cmpd="sng" algn="ctr">
                      <a:solidFill>
                        <a:srgbClr val="2F2B20"/>
                      </a:solidFill>
                      <a:prstDash val="solid"/>
                      <a:round/>
                      <a:headEnd type="none" w="med" len="med"/>
                      <a:tailEnd type="none" w="med" len="med"/>
                    </a:lnB>
                    <a:solidFill>
                      <a:srgbClr val="FFFF00"/>
                    </a:solidFill>
                  </a:tcPr>
                </a:tc>
                <a:tc>
                  <a:txBody>
                    <a:bodyPr/>
                    <a:lstStyle/>
                    <a:p>
                      <a:endParaRPr kumimoji="1" lang="ja-JP" altLang="en-US" dirty="0"/>
                    </a:p>
                  </a:txBody>
                  <a:tcPr>
                    <a:lnL w="12700" cap="flat" cmpd="sng" algn="ctr">
                      <a:solidFill>
                        <a:srgbClr val="2F2B20"/>
                      </a:solidFill>
                      <a:prstDash val="solid"/>
                      <a:round/>
                      <a:headEnd type="none" w="med" len="med"/>
                      <a:tailEnd type="none" w="med" len="med"/>
                    </a:lnL>
                    <a:lnR w="12700" cap="flat" cmpd="sng" algn="ctr">
                      <a:solidFill>
                        <a:srgbClr val="2F2B20"/>
                      </a:solidFill>
                      <a:prstDash val="solid"/>
                      <a:round/>
                      <a:headEnd type="none" w="med" len="med"/>
                      <a:tailEnd type="none" w="med" len="med"/>
                    </a:lnR>
                    <a:lnT w="12700" cap="flat" cmpd="sng" algn="ctr">
                      <a:solidFill>
                        <a:srgbClr val="2F2B20"/>
                      </a:solidFill>
                      <a:prstDash val="solid"/>
                      <a:round/>
                      <a:headEnd type="none" w="med" len="med"/>
                      <a:tailEnd type="none" w="med" len="med"/>
                    </a:lnT>
                    <a:lnB w="12700" cap="flat" cmpd="sng" algn="ctr">
                      <a:solidFill>
                        <a:srgbClr val="2F2B20"/>
                      </a:solidFill>
                      <a:prstDash val="solid"/>
                      <a:round/>
                      <a:headEnd type="none" w="med" len="med"/>
                      <a:tailEnd type="none" w="med" len="med"/>
                    </a:lnB>
                    <a:solidFill>
                      <a:srgbClr val="008000"/>
                    </a:solidFill>
                  </a:tcPr>
                </a:tc>
                <a:tc>
                  <a:txBody>
                    <a:bodyPr/>
                    <a:lstStyle/>
                    <a:p>
                      <a:endParaRPr kumimoji="1" lang="ja-JP" altLang="en-US" dirty="0"/>
                    </a:p>
                  </a:txBody>
                  <a:tcPr>
                    <a:lnL w="12700" cap="flat" cmpd="sng" algn="ctr">
                      <a:solidFill>
                        <a:srgbClr val="2F2B20"/>
                      </a:solidFill>
                      <a:prstDash val="solid"/>
                      <a:round/>
                      <a:headEnd type="none" w="med" len="med"/>
                      <a:tailEnd type="none" w="med" len="med"/>
                    </a:lnL>
                    <a:lnR w="12700" cap="flat" cmpd="sng" algn="ctr">
                      <a:solidFill>
                        <a:srgbClr val="2F2B20"/>
                      </a:solidFill>
                      <a:prstDash val="solid"/>
                      <a:round/>
                      <a:headEnd type="none" w="med" len="med"/>
                      <a:tailEnd type="none" w="med" len="med"/>
                    </a:lnR>
                    <a:lnT w="12700" cap="flat" cmpd="sng" algn="ctr">
                      <a:solidFill>
                        <a:srgbClr val="2F2B20"/>
                      </a:solidFill>
                      <a:prstDash val="solid"/>
                      <a:round/>
                      <a:headEnd type="none" w="med" len="med"/>
                      <a:tailEnd type="none" w="med" len="med"/>
                    </a:lnT>
                    <a:lnB w="12700" cap="flat" cmpd="sng" algn="ctr">
                      <a:solidFill>
                        <a:srgbClr val="2F2B20"/>
                      </a:solidFill>
                      <a:prstDash val="solid"/>
                      <a:round/>
                      <a:headEnd type="none" w="med" len="med"/>
                      <a:tailEnd type="none" w="med" len="med"/>
                    </a:lnB>
                    <a:solidFill>
                      <a:srgbClr val="FFFF00"/>
                    </a:solidFill>
                  </a:tcPr>
                </a:tc>
                <a:tc>
                  <a:txBody>
                    <a:bodyPr/>
                    <a:lstStyle/>
                    <a:p>
                      <a:endParaRPr kumimoji="1" lang="ja-JP" altLang="en-US" dirty="0"/>
                    </a:p>
                  </a:txBody>
                  <a:tcPr>
                    <a:lnL w="12700" cap="flat" cmpd="sng" algn="ctr">
                      <a:solidFill>
                        <a:srgbClr val="2F2B20"/>
                      </a:solidFill>
                      <a:prstDash val="solid"/>
                      <a:round/>
                      <a:headEnd type="none" w="med" len="med"/>
                      <a:tailEnd type="none" w="med" len="med"/>
                    </a:lnL>
                    <a:lnR w="12700" cap="flat" cmpd="sng" algn="ctr">
                      <a:solidFill>
                        <a:srgbClr val="2F2B20"/>
                      </a:solidFill>
                      <a:prstDash val="solid"/>
                      <a:round/>
                      <a:headEnd type="none" w="med" len="med"/>
                      <a:tailEnd type="none" w="med" len="med"/>
                    </a:lnR>
                    <a:lnT w="12700" cap="flat" cmpd="sng" algn="ctr">
                      <a:solidFill>
                        <a:srgbClr val="2F2B20"/>
                      </a:solidFill>
                      <a:prstDash val="solid"/>
                      <a:round/>
                      <a:headEnd type="none" w="med" len="med"/>
                      <a:tailEnd type="none" w="med" len="med"/>
                    </a:lnT>
                    <a:lnB w="12700" cap="flat" cmpd="sng" algn="ctr">
                      <a:solidFill>
                        <a:srgbClr val="2F2B20"/>
                      </a:solidFill>
                      <a:prstDash val="solid"/>
                      <a:round/>
                      <a:headEnd type="none" w="med" len="med"/>
                      <a:tailEnd type="none" w="med" len="med"/>
                    </a:lnB>
                    <a:solidFill>
                      <a:srgbClr val="008000"/>
                    </a:solidFill>
                  </a:tcPr>
                </a:tc>
                <a:tc>
                  <a:txBody>
                    <a:bodyPr/>
                    <a:lstStyle/>
                    <a:p>
                      <a:endParaRPr kumimoji="1" lang="ja-JP" altLang="en-US" dirty="0"/>
                    </a:p>
                  </a:txBody>
                  <a:tcPr>
                    <a:lnL w="12700" cap="flat" cmpd="sng" algn="ctr">
                      <a:solidFill>
                        <a:srgbClr val="2F2B20"/>
                      </a:solidFill>
                      <a:prstDash val="solid"/>
                      <a:round/>
                      <a:headEnd type="none" w="med" len="med"/>
                      <a:tailEnd type="none" w="med" len="med"/>
                    </a:lnL>
                    <a:lnR w="12700" cap="flat" cmpd="sng" algn="ctr">
                      <a:solidFill>
                        <a:srgbClr val="2F2B20"/>
                      </a:solidFill>
                      <a:prstDash val="solid"/>
                      <a:round/>
                      <a:headEnd type="none" w="med" len="med"/>
                      <a:tailEnd type="none" w="med" len="med"/>
                    </a:lnR>
                    <a:lnT w="12700" cap="flat" cmpd="sng" algn="ctr">
                      <a:solidFill>
                        <a:srgbClr val="2F2B20"/>
                      </a:solidFill>
                      <a:prstDash val="solid"/>
                      <a:round/>
                      <a:headEnd type="none" w="med" len="med"/>
                      <a:tailEnd type="none" w="med" len="med"/>
                    </a:lnT>
                    <a:lnB w="12700" cap="flat" cmpd="sng" algn="ctr">
                      <a:solidFill>
                        <a:srgbClr val="2F2B20"/>
                      </a:solidFill>
                      <a:prstDash val="solid"/>
                      <a:round/>
                      <a:headEnd type="none" w="med" len="med"/>
                      <a:tailEnd type="none" w="med" len="med"/>
                    </a:lnB>
                    <a:solidFill>
                      <a:srgbClr val="FFFF00"/>
                    </a:solidFill>
                  </a:tcPr>
                </a:tc>
                <a:tc>
                  <a:txBody>
                    <a:bodyPr/>
                    <a:lstStyle/>
                    <a:p>
                      <a:endParaRPr kumimoji="1" lang="ja-JP" altLang="en-US" dirty="0"/>
                    </a:p>
                  </a:txBody>
                  <a:tcPr>
                    <a:lnL w="12700" cap="flat" cmpd="sng" algn="ctr">
                      <a:solidFill>
                        <a:srgbClr val="2F2B20"/>
                      </a:solidFill>
                      <a:prstDash val="solid"/>
                      <a:round/>
                      <a:headEnd type="none" w="med" len="med"/>
                      <a:tailEnd type="none" w="med" len="med"/>
                    </a:lnL>
                    <a:lnR w="12700" cap="flat" cmpd="sng" algn="ctr">
                      <a:solidFill>
                        <a:srgbClr val="2F2B20"/>
                      </a:solidFill>
                      <a:prstDash val="solid"/>
                      <a:round/>
                      <a:headEnd type="none" w="med" len="med"/>
                      <a:tailEnd type="none" w="med" len="med"/>
                    </a:lnR>
                    <a:lnT w="12700" cap="flat" cmpd="sng" algn="ctr">
                      <a:solidFill>
                        <a:srgbClr val="2F2B20"/>
                      </a:solidFill>
                      <a:prstDash val="solid"/>
                      <a:round/>
                      <a:headEnd type="none" w="med" len="med"/>
                      <a:tailEnd type="none" w="med" len="med"/>
                    </a:lnT>
                    <a:lnB w="12700" cap="flat" cmpd="sng" algn="ctr">
                      <a:solidFill>
                        <a:srgbClr val="2F2B20"/>
                      </a:solidFill>
                      <a:prstDash val="solid"/>
                      <a:round/>
                      <a:headEnd type="none" w="med" len="med"/>
                      <a:tailEnd type="none" w="med" len="med"/>
                    </a:lnB>
                    <a:solidFill>
                      <a:srgbClr val="008000"/>
                    </a:solidFill>
                  </a:tcPr>
                </a:tc>
                <a:tc>
                  <a:txBody>
                    <a:bodyPr/>
                    <a:lstStyle/>
                    <a:p>
                      <a:endParaRPr kumimoji="1" lang="ja-JP" altLang="en-US" dirty="0"/>
                    </a:p>
                  </a:txBody>
                  <a:tcPr>
                    <a:lnL w="12700" cap="flat" cmpd="sng" algn="ctr">
                      <a:solidFill>
                        <a:srgbClr val="2F2B20"/>
                      </a:solidFill>
                      <a:prstDash val="solid"/>
                      <a:round/>
                      <a:headEnd type="none" w="med" len="med"/>
                      <a:tailEnd type="none" w="med" len="med"/>
                    </a:lnL>
                    <a:lnR w="12700" cap="flat" cmpd="sng" algn="ctr">
                      <a:solidFill>
                        <a:srgbClr val="2F2B20"/>
                      </a:solidFill>
                      <a:prstDash val="solid"/>
                      <a:round/>
                      <a:headEnd type="none" w="med" len="med"/>
                      <a:tailEnd type="none" w="med" len="med"/>
                    </a:lnR>
                    <a:lnT w="12700" cap="flat" cmpd="sng" algn="ctr">
                      <a:solidFill>
                        <a:srgbClr val="2F2B20"/>
                      </a:solidFill>
                      <a:prstDash val="solid"/>
                      <a:round/>
                      <a:headEnd type="none" w="med" len="med"/>
                      <a:tailEnd type="none" w="med" len="med"/>
                    </a:lnT>
                    <a:lnB w="12700" cap="flat" cmpd="sng" algn="ctr">
                      <a:solidFill>
                        <a:srgbClr val="2F2B20"/>
                      </a:solidFill>
                      <a:prstDash val="solid"/>
                      <a:round/>
                      <a:headEnd type="none" w="med" len="med"/>
                      <a:tailEnd type="none" w="med" len="med"/>
                    </a:lnB>
                    <a:solidFill>
                      <a:srgbClr val="FFFF00"/>
                    </a:solidFill>
                  </a:tcPr>
                </a:tc>
              </a:tr>
            </a:tbl>
          </a:graphicData>
        </a:graphic>
      </p:graphicFrame>
    </p:spTree>
    <p:extLst>
      <p:ext uri="{BB962C8B-B14F-4D97-AF65-F5344CB8AC3E}">
        <p14:creationId xmlns:p14="http://schemas.microsoft.com/office/powerpoint/2010/main" val="3637311789"/>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617734"/>
            <a:ext cx="8138896" cy="1332101"/>
          </a:xfrm>
        </p:spPr>
        <p:txBody>
          <a:bodyPr/>
          <a:lstStyle/>
          <a:p>
            <a:r>
              <a:rPr kumimoji="1" lang="en-US" altLang="ja-JP" dirty="0" smtClean="0">
                <a:latin typeface="ヒラギノ角ゴ Pro W3"/>
                <a:ea typeface="ヒラギノ角ゴ Pro W3"/>
                <a:cs typeface="ヒラギノ角ゴ Pro W3"/>
              </a:rPr>
              <a:t>③-1</a:t>
            </a:r>
            <a:r>
              <a:rPr lang="en-US" altLang="ja-JP" dirty="0" smtClean="0">
                <a:latin typeface="ヒラギノ角ゴ Pro W3"/>
                <a:ea typeface="ヒラギノ角ゴ Pro W3"/>
                <a:cs typeface="ヒラギノ角ゴ Pro W3"/>
              </a:rPr>
              <a:t> </a:t>
            </a:r>
            <a:r>
              <a:rPr lang="ja-JP" altLang="en-US" dirty="0" smtClean="0">
                <a:latin typeface="ヒラギノ角ゴ Pro W3"/>
                <a:ea typeface="ヒラギノ角ゴ Pro W3"/>
                <a:cs typeface="ヒラギノ角ゴ Pro W3"/>
              </a:rPr>
              <a:t>ブロック毎に</a:t>
            </a:r>
            <a:r>
              <a:rPr lang="en-US" altLang="ja-JP" dirty="0" smtClean="0">
                <a:latin typeface="ヒラギノ角ゴ Pro W3"/>
                <a:ea typeface="ヒラギノ角ゴ Pro W3"/>
                <a:cs typeface="ヒラギノ角ゴ Pro W3"/>
              </a:rPr>
              <a:t>DCT</a:t>
            </a:r>
            <a:r>
              <a:rPr lang="ja-JP" altLang="en-US" dirty="0" smtClean="0">
                <a:latin typeface="ヒラギノ角ゴ Pro W3"/>
                <a:ea typeface="ヒラギノ角ゴ Pro W3"/>
                <a:cs typeface="ヒラギノ角ゴ Pro W3"/>
              </a:rPr>
              <a:t>を行う</a:t>
            </a:r>
            <a:endParaRPr kumimoji="1" lang="ja-JP" altLang="en-US" dirty="0">
              <a:latin typeface="ヒラギノ角ゴ Pro W3"/>
              <a:ea typeface="ヒラギノ角ゴ Pro W3"/>
              <a:cs typeface="ヒラギノ角ゴ Pro W3"/>
            </a:endParaRPr>
          </a:p>
        </p:txBody>
      </p:sp>
    </p:spTree>
    <p:extLst>
      <p:ext uri="{BB962C8B-B14F-4D97-AF65-F5344CB8AC3E}">
        <p14:creationId xmlns:p14="http://schemas.microsoft.com/office/powerpoint/2010/main" val="112015093"/>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457199" y="325281"/>
            <a:ext cx="7751961" cy="6075519"/>
          </a:xfrm>
        </p:spPr>
        <p:txBody>
          <a:bodyPr>
            <a:normAutofit/>
          </a:bodyPr>
          <a:lstStyle/>
          <a:p>
            <a:r>
              <a:rPr kumimoji="1" lang="ja-JP" altLang="en-US" dirty="0" smtClean="0">
                <a:latin typeface="ヒラギノ角ゴ Pro W3"/>
                <a:ea typeface="ヒラギノ角ゴ Pro W3"/>
                <a:cs typeface="ヒラギノ角ゴ Pro W3"/>
              </a:rPr>
              <a:t>離散フーリエ変換：離散データを三角函数の和で表す</a:t>
            </a:r>
            <a:endParaRPr kumimoji="1" lang="en-US" altLang="ja-JP" dirty="0" smtClean="0">
              <a:latin typeface="ヒラギノ角ゴ Pro W3"/>
              <a:ea typeface="ヒラギノ角ゴ Pro W3"/>
              <a:cs typeface="ヒラギノ角ゴ Pro W3"/>
            </a:endParaRPr>
          </a:p>
          <a:p>
            <a:endParaRPr lang="en-US" altLang="ja-JP" dirty="0" smtClean="0">
              <a:latin typeface="ヒラギノ角ゴ Pro W3"/>
              <a:ea typeface="ヒラギノ角ゴ Pro W3"/>
              <a:cs typeface="ヒラギノ角ゴ Pro W3"/>
            </a:endParaRPr>
          </a:p>
          <a:p>
            <a:endParaRPr lang="en-US" altLang="ja-JP" dirty="0">
              <a:latin typeface="ヒラギノ角ゴ Pro W3"/>
              <a:ea typeface="ヒラギノ角ゴ Pro W3"/>
              <a:cs typeface="ヒラギノ角ゴ Pro W3"/>
            </a:endParaRPr>
          </a:p>
          <a:p>
            <a:endParaRPr lang="en-US" altLang="ja-JP" dirty="0" smtClean="0">
              <a:latin typeface="ヒラギノ角ゴ Pro W3"/>
              <a:ea typeface="ヒラギノ角ゴ Pro W3"/>
              <a:cs typeface="ヒラギノ角ゴ Pro W3"/>
            </a:endParaRPr>
          </a:p>
          <a:p>
            <a:endParaRPr lang="en-US" altLang="ja-JP" dirty="0">
              <a:latin typeface="ヒラギノ角ゴ Pro W3"/>
              <a:ea typeface="ヒラギノ角ゴ Pro W3"/>
              <a:cs typeface="ヒラギノ角ゴ Pro W3"/>
            </a:endParaRPr>
          </a:p>
          <a:p>
            <a:endParaRPr lang="en-US" altLang="ja-JP" dirty="0" smtClean="0">
              <a:latin typeface="ヒラギノ角ゴ Pro W3"/>
              <a:ea typeface="ヒラギノ角ゴ Pro W3"/>
              <a:cs typeface="ヒラギノ角ゴ Pro W3"/>
            </a:endParaRPr>
          </a:p>
          <a:p>
            <a:pPr marL="114300" indent="0">
              <a:buNone/>
            </a:pPr>
            <a:r>
              <a:rPr lang="en-US" altLang="ja-JP" dirty="0" smtClean="0">
                <a:latin typeface="ヒラギノ角ゴ Pro W3"/>
                <a:ea typeface="ヒラギノ角ゴ Pro W3"/>
                <a:cs typeface="ヒラギノ角ゴ Pro W3"/>
              </a:rPr>
              <a:t>↑</a:t>
            </a:r>
            <a:r>
              <a:rPr lang="ja-JP" altLang="en-US" dirty="0" smtClean="0">
                <a:latin typeface="ヒラギノ角ゴ Pro W3"/>
                <a:ea typeface="ヒラギノ角ゴ Pro W3"/>
                <a:cs typeface="ヒラギノ角ゴ Pro W3"/>
              </a:rPr>
              <a:t>複素数が入っているので，計算がメンドくさい</a:t>
            </a:r>
            <a:r>
              <a:rPr lang="en-US" altLang="ja-JP" dirty="0" smtClean="0">
                <a:latin typeface="ヒラギノ角ゴ Pro W3"/>
                <a:ea typeface="ヒラギノ角ゴ Pro W3"/>
                <a:cs typeface="ヒラギノ角ゴ Pro W3"/>
              </a:rPr>
              <a:t>…</a:t>
            </a:r>
          </a:p>
          <a:p>
            <a:r>
              <a:rPr lang="ja-JP" altLang="en-US" dirty="0" smtClean="0">
                <a:latin typeface="ヒラギノ角ゴ Pro W3"/>
                <a:ea typeface="ヒラギノ角ゴ Pro W3"/>
                <a:cs typeface="ヒラギノ角ゴ Pro W3"/>
              </a:rPr>
              <a:t>離散コサイン変換（</a:t>
            </a:r>
            <a:r>
              <a:rPr lang="en-US" altLang="ja-JP" dirty="0" smtClean="0">
                <a:latin typeface="ヒラギノ角ゴ Pro W3"/>
                <a:ea typeface="ヒラギノ角ゴ Pro W3"/>
                <a:cs typeface="ヒラギノ角ゴ Pro W3"/>
              </a:rPr>
              <a:t>DCT</a:t>
            </a:r>
            <a:r>
              <a:rPr lang="ja-JP" altLang="en-US" dirty="0" smtClean="0">
                <a:latin typeface="ヒラギノ角ゴ Pro W3"/>
                <a:ea typeface="ヒラギノ角ゴ Pro W3"/>
                <a:cs typeface="ヒラギノ角ゴ Pro W3"/>
              </a:rPr>
              <a:t>）：離散データを</a:t>
            </a:r>
            <a:r>
              <a:rPr lang="en-US" altLang="ja-JP" dirty="0" err="1" smtClean="0">
                <a:latin typeface="ヒラギノ角ゴ Pro W3"/>
                <a:ea typeface="ヒラギノ角ゴ Pro W3"/>
                <a:cs typeface="ヒラギノ角ゴ Pro W3"/>
              </a:rPr>
              <a:t>cos</a:t>
            </a:r>
            <a:r>
              <a:rPr lang="ja-JP" altLang="en-US" dirty="0" smtClean="0">
                <a:latin typeface="ヒラギノ角ゴ Pro W3"/>
                <a:ea typeface="ヒラギノ角ゴ Pro W3"/>
                <a:cs typeface="ヒラギノ角ゴ Pro W3"/>
              </a:rPr>
              <a:t>の和で表す</a:t>
            </a:r>
            <a:endParaRPr lang="en-US" altLang="ja-JP" dirty="0" smtClean="0">
              <a:latin typeface="ヒラギノ角ゴ Pro W3"/>
              <a:ea typeface="ヒラギノ角ゴ Pro W3"/>
              <a:cs typeface="ヒラギノ角ゴ Pro W3"/>
            </a:endParaRPr>
          </a:p>
          <a:p>
            <a:pPr marL="114300" indent="0">
              <a:buNone/>
            </a:pPr>
            <a:endParaRPr lang="en-US" altLang="ja-JP" dirty="0" smtClean="0">
              <a:latin typeface="ヒラギノ角ゴ Pro W3"/>
              <a:ea typeface="ヒラギノ角ゴ Pro W3"/>
              <a:cs typeface="ヒラギノ角ゴ Pro W3"/>
            </a:endParaRPr>
          </a:p>
          <a:p>
            <a:pPr marL="114300" indent="0">
              <a:buNone/>
            </a:pPr>
            <a:endParaRPr lang="en-US" altLang="ja-JP" dirty="0">
              <a:latin typeface="ヒラギノ角ゴ Pro W3"/>
              <a:ea typeface="ヒラギノ角ゴ Pro W3"/>
              <a:cs typeface="ヒラギノ角ゴ Pro W3"/>
            </a:endParaRPr>
          </a:p>
          <a:p>
            <a:pPr marL="114300" indent="0">
              <a:buNone/>
            </a:pPr>
            <a:endParaRPr lang="en-US" altLang="ja-JP" dirty="0" smtClean="0">
              <a:latin typeface="ヒラギノ角ゴ Pro W3"/>
              <a:ea typeface="ヒラギノ角ゴ Pro W3"/>
              <a:cs typeface="ヒラギノ角ゴ Pro W3"/>
            </a:endParaRPr>
          </a:p>
          <a:p>
            <a:pPr marL="114300" indent="0">
              <a:buNone/>
            </a:pPr>
            <a:endParaRPr lang="en-US" altLang="ja-JP" dirty="0">
              <a:latin typeface="ヒラギノ角ゴ Pro W3"/>
              <a:ea typeface="ヒラギノ角ゴ Pro W3"/>
              <a:cs typeface="ヒラギノ角ゴ Pro W3"/>
            </a:endParaRPr>
          </a:p>
          <a:p>
            <a:pPr marL="114300" indent="0">
              <a:buNone/>
            </a:pPr>
            <a:endParaRPr lang="en-US" altLang="ja-JP" dirty="0" smtClean="0">
              <a:latin typeface="ヒラギノ角ゴ Pro W3"/>
              <a:ea typeface="ヒラギノ角ゴ Pro W3"/>
              <a:cs typeface="ヒラギノ角ゴ Pro W3"/>
            </a:endParaRPr>
          </a:p>
          <a:p>
            <a:pPr marL="114300" indent="0">
              <a:buNone/>
            </a:pPr>
            <a:r>
              <a:rPr lang="en-US" altLang="ja-JP" dirty="0" smtClean="0">
                <a:latin typeface="ヒラギノ角ゴ Pro W3"/>
                <a:ea typeface="ヒラギノ角ゴ Pro W3"/>
                <a:cs typeface="ヒラギノ角ゴ Pro W3"/>
              </a:rPr>
              <a:t>↑</a:t>
            </a:r>
            <a:r>
              <a:rPr lang="ja-JP" altLang="en-US" dirty="0" smtClean="0">
                <a:latin typeface="ヒラギノ角ゴ Pro W3"/>
                <a:ea typeface="ヒラギノ角ゴ Pro W3"/>
                <a:cs typeface="ヒラギノ角ゴ Pro W3"/>
              </a:rPr>
              <a:t>計算は実数だけ＆特定の周波数成分への集中度が上がる</a:t>
            </a:r>
            <a:endParaRPr lang="en-US" altLang="ja-JP" dirty="0" smtClean="0">
              <a:latin typeface="ヒラギノ角ゴ Pro W3"/>
              <a:ea typeface="ヒラギノ角ゴ Pro W3"/>
              <a:cs typeface="ヒラギノ角ゴ Pro W3"/>
            </a:endParaRPr>
          </a:p>
          <a:p>
            <a:pPr marL="114300" indent="0">
              <a:buNone/>
            </a:pPr>
            <a:r>
              <a:rPr lang="en-US" altLang="ja-JP" dirty="0" smtClean="0">
                <a:latin typeface="ヒラギノ角ゴ Pro W3"/>
                <a:ea typeface="ヒラギノ角ゴ Pro W3"/>
                <a:cs typeface="ヒラギノ角ゴ Pro W3"/>
              </a:rPr>
              <a:t>∴JPEG</a:t>
            </a:r>
            <a:r>
              <a:rPr lang="ja-JP" altLang="en-US" dirty="0" smtClean="0">
                <a:latin typeface="ヒラギノ角ゴ Pro W3"/>
                <a:ea typeface="ヒラギノ角ゴ Pro W3"/>
                <a:cs typeface="ヒラギノ角ゴ Pro W3"/>
              </a:rPr>
              <a:t>のアルゴリズムではこっちを使う．</a:t>
            </a:r>
            <a:endParaRPr lang="ja-JP" altLang="en-US" dirty="0">
              <a:latin typeface="ヒラギノ角ゴ Pro W3"/>
              <a:ea typeface="ヒラギノ角ゴ Pro W3"/>
              <a:cs typeface="ヒラギノ角ゴ Pro W3"/>
            </a:endParaRPr>
          </a:p>
        </p:txBody>
      </p:sp>
      <p:pic>
        <p:nvPicPr>
          <p:cNvPr id="6" name="図 5"/>
          <p:cNvPicPr>
            <a:picLocks noChangeAspect="1"/>
          </p:cNvPicPr>
          <p:nvPr/>
        </p:nvPicPr>
        <p:blipFill>
          <a:blip r:embed="rId2"/>
          <a:stretch>
            <a:fillRect/>
          </a:stretch>
        </p:blipFill>
        <p:spPr>
          <a:xfrm>
            <a:off x="271679" y="774089"/>
            <a:ext cx="7937482" cy="1879930"/>
          </a:xfrm>
          <a:prstGeom prst="rect">
            <a:avLst/>
          </a:prstGeom>
        </p:spPr>
      </p:pic>
      <p:pic>
        <p:nvPicPr>
          <p:cNvPr id="7" name="図 6"/>
          <p:cNvPicPr>
            <a:picLocks noChangeAspect="1"/>
          </p:cNvPicPr>
          <p:nvPr/>
        </p:nvPicPr>
        <p:blipFill>
          <a:blip r:embed="rId3"/>
          <a:stretch>
            <a:fillRect/>
          </a:stretch>
        </p:blipFill>
        <p:spPr>
          <a:xfrm>
            <a:off x="457200" y="3670828"/>
            <a:ext cx="7413949" cy="1722824"/>
          </a:xfrm>
          <a:prstGeom prst="rect">
            <a:avLst/>
          </a:prstGeom>
        </p:spPr>
      </p:pic>
    </p:spTree>
    <p:extLst>
      <p:ext uri="{BB962C8B-B14F-4D97-AF65-F5344CB8AC3E}">
        <p14:creationId xmlns:p14="http://schemas.microsoft.com/office/powerpoint/2010/main" val="2241480241"/>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457200" y="256841"/>
            <a:ext cx="7620000" cy="6143959"/>
          </a:xfrm>
        </p:spPr>
        <p:txBody>
          <a:bodyPr>
            <a:noAutofit/>
          </a:bodyPr>
          <a:lstStyle/>
          <a:p>
            <a:r>
              <a:rPr kumimoji="1" lang="en-US" altLang="ja-JP" sz="2400" dirty="0" smtClean="0">
                <a:latin typeface="ヒラギノ角ゴ Pro W3"/>
                <a:ea typeface="ヒラギノ角ゴ Pro W3"/>
                <a:cs typeface="ヒラギノ角ゴ Pro W3"/>
              </a:rPr>
              <a:t>DCT</a:t>
            </a:r>
            <a:r>
              <a:rPr kumimoji="1" lang="ja-JP" altLang="en-US" sz="2400" dirty="0" smtClean="0">
                <a:latin typeface="ヒラギノ角ゴ Pro W3"/>
                <a:ea typeface="ヒラギノ角ゴ Pro W3"/>
                <a:cs typeface="ヒラギノ角ゴ Pro W3"/>
              </a:rPr>
              <a:t>によって，画像データを</a:t>
            </a:r>
            <a:r>
              <a:rPr kumimoji="1" lang="en-US" altLang="ja-JP" sz="2400" dirty="0" err="1" smtClean="0">
                <a:latin typeface="ヒラギノ角ゴ Pro W3"/>
                <a:ea typeface="ヒラギノ角ゴ Pro W3"/>
                <a:cs typeface="ヒラギノ角ゴ Pro W3"/>
              </a:rPr>
              <a:t>cos</a:t>
            </a:r>
            <a:r>
              <a:rPr kumimoji="1" lang="ja-JP" altLang="en-US" sz="2400" dirty="0" smtClean="0">
                <a:latin typeface="ヒラギノ角ゴ Pro W3"/>
                <a:ea typeface="ヒラギノ角ゴ Pro W3"/>
                <a:cs typeface="ヒラギノ角ゴ Pro W3"/>
              </a:rPr>
              <a:t>の和で表す</a:t>
            </a:r>
            <a:r>
              <a:rPr kumimoji="1" lang="en-US" altLang="ja-JP" sz="2400" dirty="0" smtClean="0">
                <a:latin typeface="ヒラギノ角ゴ Pro W3"/>
                <a:ea typeface="ヒラギノ角ゴ Pro W3"/>
                <a:cs typeface="ヒラギノ角ゴ Pro W3"/>
              </a:rPr>
              <a:t>=</a:t>
            </a:r>
            <a:r>
              <a:rPr kumimoji="1" lang="ja-JP" altLang="en-US" sz="2400" dirty="0" smtClean="0">
                <a:latin typeface="ヒラギノ角ゴ Pro W3"/>
                <a:ea typeface="ヒラギノ角ゴ Pro W3"/>
                <a:cs typeface="ヒラギノ角ゴ Pro W3"/>
              </a:rPr>
              <a:t>画像を波として表す．</a:t>
            </a:r>
            <a:r>
              <a:rPr kumimoji="1" lang="en-US" altLang="ja-JP" sz="2400" dirty="0" smtClean="0">
                <a:latin typeface="ヒラギノ角ゴ Pro W3"/>
                <a:ea typeface="ヒラギノ角ゴ Pro W3"/>
                <a:cs typeface="ヒラギノ角ゴ Pro W3"/>
              </a:rPr>
              <a:t>…</a:t>
            </a:r>
            <a:r>
              <a:rPr kumimoji="1" lang="ja-JP" altLang="en-US" sz="2400" dirty="0" smtClean="0">
                <a:latin typeface="ヒラギノ角ゴ Pro W3"/>
                <a:ea typeface="ヒラギノ角ゴ Pro W3"/>
                <a:cs typeface="ヒラギノ角ゴ Pro W3"/>
              </a:rPr>
              <a:t>それってどういうこと？？</a:t>
            </a:r>
            <a:endParaRPr kumimoji="1" lang="en-US" altLang="ja-JP" sz="2400" dirty="0" smtClean="0">
              <a:latin typeface="ヒラギノ角ゴ Pro W3"/>
              <a:ea typeface="ヒラギノ角ゴ Pro W3"/>
              <a:cs typeface="ヒラギノ角ゴ Pro W3"/>
            </a:endParaRPr>
          </a:p>
          <a:p>
            <a:pPr marL="114300" indent="0">
              <a:buNone/>
            </a:pPr>
            <a:r>
              <a:rPr lang="en-US" altLang="ja-JP" sz="2400" dirty="0" smtClean="0">
                <a:latin typeface="ヒラギノ角ゴ Pro W3"/>
                <a:ea typeface="ヒラギノ角ゴ Pro W3"/>
                <a:cs typeface="ヒラギノ角ゴ Pro W3"/>
              </a:rPr>
              <a:t>⇒</a:t>
            </a:r>
            <a:r>
              <a:rPr lang="ja-JP" altLang="en-US" sz="2400" dirty="0" smtClean="0">
                <a:latin typeface="ヒラギノ角ゴ Pro W3"/>
                <a:ea typeface="ヒラギノ角ゴ Pro W3"/>
                <a:cs typeface="ヒラギノ角ゴ Pro W3"/>
              </a:rPr>
              <a:t>「空間周波数」の考え方</a:t>
            </a:r>
            <a:endParaRPr lang="en-US" altLang="ja-JP" sz="2400" dirty="0" smtClean="0">
              <a:latin typeface="ヒラギノ角ゴ Pro W3"/>
              <a:ea typeface="ヒラギノ角ゴ Pro W3"/>
              <a:cs typeface="ヒラギノ角ゴ Pro W3"/>
            </a:endParaRPr>
          </a:p>
          <a:p>
            <a:pPr marL="114300" indent="0">
              <a:buNone/>
            </a:pPr>
            <a:endParaRPr kumimoji="1" lang="en-US" altLang="ja-JP" sz="2400" dirty="0">
              <a:latin typeface="ヒラギノ角ゴ Pro W3"/>
              <a:ea typeface="ヒラギノ角ゴ Pro W3"/>
              <a:cs typeface="ヒラギノ角ゴ Pro W3"/>
            </a:endParaRPr>
          </a:p>
          <a:p>
            <a:pPr marL="114300" indent="0">
              <a:buNone/>
            </a:pPr>
            <a:endParaRPr lang="en-US" altLang="ja-JP" sz="2400" dirty="0" smtClean="0">
              <a:latin typeface="ヒラギノ角ゴ Pro W3"/>
              <a:ea typeface="ヒラギノ角ゴ Pro W3"/>
              <a:cs typeface="ヒラギノ角ゴ Pro W3"/>
            </a:endParaRPr>
          </a:p>
          <a:p>
            <a:pPr marL="114300" indent="0">
              <a:buNone/>
            </a:pPr>
            <a:endParaRPr kumimoji="1" lang="en-US" altLang="ja-JP" sz="2400" dirty="0">
              <a:latin typeface="ヒラギノ角ゴ Pro W3"/>
              <a:ea typeface="ヒラギノ角ゴ Pro W3"/>
              <a:cs typeface="ヒラギノ角ゴ Pro W3"/>
            </a:endParaRPr>
          </a:p>
          <a:p>
            <a:pPr marL="114300" indent="0">
              <a:buNone/>
            </a:pPr>
            <a:endParaRPr lang="en-US" altLang="ja-JP" sz="2400" dirty="0" smtClean="0">
              <a:latin typeface="ヒラギノ角ゴ Pro W3"/>
              <a:ea typeface="ヒラギノ角ゴ Pro W3"/>
              <a:cs typeface="ヒラギノ角ゴ Pro W3"/>
            </a:endParaRPr>
          </a:p>
          <a:p>
            <a:pPr marL="114300" indent="0">
              <a:buNone/>
            </a:pPr>
            <a:endParaRPr kumimoji="1" lang="en-US" altLang="ja-JP" sz="2400" dirty="0">
              <a:latin typeface="ヒラギノ角ゴ Pro W3"/>
              <a:ea typeface="ヒラギノ角ゴ Pro W3"/>
              <a:cs typeface="ヒラギノ角ゴ Pro W3"/>
            </a:endParaRPr>
          </a:p>
          <a:p>
            <a:pPr marL="114300" indent="0">
              <a:buNone/>
            </a:pPr>
            <a:endParaRPr lang="en-US" altLang="ja-JP" sz="2400" dirty="0" smtClean="0">
              <a:latin typeface="ヒラギノ角ゴ Pro W3"/>
              <a:ea typeface="ヒラギノ角ゴ Pro W3"/>
              <a:cs typeface="ヒラギノ角ゴ Pro W3"/>
            </a:endParaRPr>
          </a:p>
          <a:p>
            <a:pPr marL="114300" indent="0">
              <a:buNone/>
            </a:pPr>
            <a:endParaRPr kumimoji="1" lang="en-US" altLang="ja-JP" sz="2400" dirty="0">
              <a:latin typeface="ヒラギノ角ゴ Pro W3"/>
              <a:ea typeface="ヒラギノ角ゴ Pro W3"/>
              <a:cs typeface="ヒラギノ角ゴ Pro W3"/>
            </a:endParaRPr>
          </a:p>
          <a:p>
            <a:pPr marL="114300" indent="0">
              <a:buNone/>
            </a:pPr>
            <a:endParaRPr lang="en-US" altLang="ja-JP" sz="2400" dirty="0" smtClean="0">
              <a:latin typeface="ヒラギノ角ゴ Pro W3"/>
              <a:ea typeface="ヒラギノ角ゴ Pro W3"/>
              <a:cs typeface="ヒラギノ角ゴ Pro W3"/>
            </a:endParaRPr>
          </a:p>
          <a:p>
            <a:pPr marL="114300" indent="0">
              <a:buNone/>
            </a:pPr>
            <a:endParaRPr kumimoji="1" lang="en-US" altLang="ja-JP" sz="2400" dirty="0">
              <a:latin typeface="ヒラギノ角ゴ Pro W3"/>
              <a:ea typeface="ヒラギノ角ゴ Pro W3"/>
              <a:cs typeface="ヒラギノ角ゴ Pro W3"/>
            </a:endParaRPr>
          </a:p>
          <a:p>
            <a:r>
              <a:rPr kumimoji="1" lang="ja-JP" altLang="en-US" sz="2400" dirty="0" smtClean="0">
                <a:latin typeface="ヒラギノ角ゴ Pro W3"/>
                <a:ea typeface="ヒラギノ角ゴ Pro W3"/>
                <a:cs typeface="ヒラギノ角ゴ Pro W3"/>
              </a:rPr>
              <a:t>白と黒が交互に現れている</a:t>
            </a:r>
            <a:r>
              <a:rPr kumimoji="1" lang="en-US" altLang="ja-JP" sz="2400" dirty="0" smtClean="0">
                <a:latin typeface="ヒラギノ角ゴ Pro W3"/>
                <a:ea typeface="ヒラギノ角ゴ Pro W3"/>
                <a:cs typeface="ヒラギノ角ゴ Pro W3"/>
              </a:rPr>
              <a:t>=</a:t>
            </a:r>
            <a:r>
              <a:rPr kumimoji="1" lang="ja-JP" altLang="en-US" sz="2400" dirty="0" smtClean="0">
                <a:latin typeface="ヒラギノ角ゴ Pro W3"/>
                <a:ea typeface="ヒラギノ角ゴ Pro W3"/>
                <a:cs typeface="ヒラギノ角ゴ Pro W3"/>
              </a:rPr>
              <a:t>「明度」の変動</a:t>
            </a:r>
            <a:r>
              <a:rPr kumimoji="1" lang="en-US" altLang="ja-JP" sz="2400" dirty="0" smtClean="0">
                <a:latin typeface="ヒラギノ角ゴ Pro W3"/>
                <a:ea typeface="ヒラギノ角ゴ Pro W3"/>
                <a:cs typeface="ヒラギノ角ゴ Pro W3"/>
              </a:rPr>
              <a:t>=</a:t>
            </a:r>
            <a:r>
              <a:rPr kumimoji="1" lang="ja-JP" altLang="en-US" sz="2400" dirty="0" smtClean="0">
                <a:latin typeface="ヒラギノ角ゴ Pro W3"/>
                <a:ea typeface="ヒラギノ角ゴ Pro W3"/>
                <a:cs typeface="ヒラギノ角ゴ Pro W3"/>
              </a:rPr>
              <a:t>「波」</a:t>
            </a:r>
            <a:endParaRPr kumimoji="1" lang="en-US" altLang="ja-JP" sz="2400" dirty="0" smtClean="0">
              <a:latin typeface="ヒラギノ角ゴ Pro W3"/>
              <a:ea typeface="ヒラギノ角ゴ Pro W3"/>
              <a:cs typeface="ヒラギノ角ゴ Pro W3"/>
            </a:endParaRPr>
          </a:p>
          <a:p>
            <a:r>
              <a:rPr lang="ja-JP" altLang="en-US" sz="2400" dirty="0" smtClean="0">
                <a:latin typeface="ヒラギノ角ゴ Pro W3"/>
                <a:ea typeface="ヒラギノ角ゴ Pro W3"/>
                <a:cs typeface="ヒラギノ角ゴ Pro W3"/>
              </a:rPr>
              <a:t>この波の周波数を「空間周波数」という．空間周波数は画像の周期構造の細かさを表す．</a:t>
            </a:r>
            <a:endParaRPr lang="en-US" altLang="ja-JP" sz="2400" dirty="0" smtClean="0">
              <a:latin typeface="ヒラギノ角ゴ Pro W3"/>
              <a:ea typeface="ヒラギノ角ゴ Pro W3"/>
              <a:cs typeface="ヒラギノ角ゴ Pro W3"/>
            </a:endParaRPr>
          </a:p>
        </p:txBody>
      </p:sp>
      <p:pic>
        <p:nvPicPr>
          <p:cNvPr id="4" name="図 3"/>
          <p:cNvPicPr>
            <a:picLocks noChangeAspect="1"/>
          </p:cNvPicPr>
          <p:nvPr/>
        </p:nvPicPr>
        <p:blipFill>
          <a:blip r:embed="rId2"/>
          <a:stretch>
            <a:fillRect/>
          </a:stretch>
        </p:blipFill>
        <p:spPr>
          <a:xfrm>
            <a:off x="813758" y="1666203"/>
            <a:ext cx="6790860" cy="3848154"/>
          </a:xfrm>
          <a:prstGeom prst="rect">
            <a:avLst/>
          </a:prstGeom>
        </p:spPr>
      </p:pic>
    </p:spTree>
    <p:extLst>
      <p:ext uri="{BB962C8B-B14F-4D97-AF65-F5344CB8AC3E}">
        <p14:creationId xmlns:p14="http://schemas.microsoft.com/office/powerpoint/2010/main" val="2906634855"/>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457200" y="354438"/>
            <a:ext cx="7620000" cy="6046362"/>
          </a:xfrm>
        </p:spPr>
        <p:txBody>
          <a:bodyPr>
            <a:normAutofit/>
          </a:bodyPr>
          <a:lstStyle/>
          <a:p>
            <a:r>
              <a:rPr kumimoji="1" lang="ja-JP" altLang="en-US" sz="2400" dirty="0" smtClean="0">
                <a:latin typeface="ヒラギノ角ゴ Pro W3"/>
                <a:ea typeface="ヒラギノ角ゴ Pro W3"/>
                <a:cs typeface="ヒラギノ角ゴ Pro W3"/>
              </a:rPr>
              <a:t>前ページの左の図：白と黒が広い間隔で分布</a:t>
            </a:r>
            <a:endParaRPr kumimoji="1" lang="en-US" altLang="ja-JP" sz="2400" dirty="0" smtClean="0">
              <a:latin typeface="ヒラギノ角ゴ Pro W3"/>
              <a:ea typeface="ヒラギノ角ゴ Pro W3"/>
              <a:cs typeface="ヒラギノ角ゴ Pro W3"/>
            </a:endParaRPr>
          </a:p>
          <a:p>
            <a:pPr marL="114300" indent="0">
              <a:buNone/>
            </a:pPr>
            <a:r>
              <a:rPr lang="ja-JP" altLang="ja-JP" sz="2400" dirty="0">
                <a:latin typeface="ヒラギノ角ゴ Pro W3"/>
                <a:ea typeface="ヒラギノ角ゴ Pro W3"/>
                <a:cs typeface="ヒラギノ角ゴ Pro W3"/>
              </a:rPr>
              <a:t>　</a:t>
            </a:r>
            <a:r>
              <a:rPr lang="en-US" altLang="ja-JP" sz="2400" dirty="0" smtClean="0">
                <a:latin typeface="ヒラギノ角ゴ Pro W3"/>
                <a:ea typeface="ヒラギノ角ゴ Pro W3"/>
                <a:cs typeface="ヒラギノ角ゴ Pro W3"/>
              </a:rPr>
              <a:t>=</a:t>
            </a:r>
            <a:r>
              <a:rPr lang="ja-JP" altLang="en-US" sz="2400" dirty="0" smtClean="0">
                <a:latin typeface="ヒラギノ角ゴ Pro W3"/>
                <a:ea typeface="ヒラギノ角ゴ Pro W3"/>
                <a:cs typeface="ヒラギノ角ゴ Pro W3"/>
              </a:rPr>
              <a:t>「空間周波数が低い」という．</a:t>
            </a:r>
            <a:endParaRPr lang="en-US" altLang="ja-JP" sz="2400" dirty="0" smtClean="0">
              <a:latin typeface="ヒラギノ角ゴ Pro W3"/>
              <a:ea typeface="ヒラギノ角ゴ Pro W3"/>
              <a:cs typeface="ヒラギノ角ゴ Pro W3"/>
            </a:endParaRPr>
          </a:p>
          <a:p>
            <a:r>
              <a:rPr kumimoji="1" lang="ja-JP" altLang="en-US" sz="2400" dirty="0" smtClean="0">
                <a:latin typeface="ヒラギノ角ゴ Pro W3"/>
                <a:ea typeface="ヒラギノ角ゴ Pro W3"/>
                <a:cs typeface="ヒラギノ角ゴ Pro W3"/>
              </a:rPr>
              <a:t>前ページの右の図：白と黒が狭い間隔で分布</a:t>
            </a:r>
            <a:endParaRPr kumimoji="1" lang="en-US" altLang="ja-JP" sz="2400" dirty="0" smtClean="0">
              <a:latin typeface="ヒラギノ角ゴ Pro W3"/>
              <a:ea typeface="ヒラギノ角ゴ Pro W3"/>
              <a:cs typeface="ヒラギノ角ゴ Pro W3"/>
            </a:endParaRPr>
          </a:p>
          <a:p>
            <a:pPr marL="114300" indent="0">
              <a:buNone/>
            </a:pPr>
            <a:r>
              <a:rPr lang="ja-JP" altLang="ja-JP" sz="2400" dirty="0">
                <a:latin typeface="ヒラギノ角ゴ Pro W3"/>
                <a:ea typeface="ヒラギノ角ゴ Pro W3"/>
                <a:cs typeface="ヒラギノ角ゴ Pro W3"/>
              </a:rPr>
              <a:t>　</a:t>
            </a:r>
            <a:r>
              <a:rPr lang="en-US" altLang="ja-JP" sz="2400" dirty="0" smtClean="0">
                <a:latin typeface="ヒラギノ角ゴ Pro W3"/>
                <a:ea typeface="ヒラギノ角ゴ Pro W3"/>
                <a:cs typeface="ヒラギノ角ゴ Pro W3"/>
              </a:rPr>
              <a:t>=</a:t>
            </a:r>
            <a:r>
              <a:rPr lang="ja-JP" altLang="en-US" sz="2400" dirty="0" smtClean="0">
                <a:latin typeface="ヒラギノ角ゴ Pro W3"/>
                <a:ea typeface="ヒラギノ角ゴ Pro W3"/>
                <a:cs typeface="ヒラギノ角ゴ Pro W3"/>
              </a:rPr>
              <a:t>「空間周波数が高い」という．</a:t>
            </a:r>
            <a:endParaRPr lang="en-US" altLang="ja-JP" sz="2400" dirty="0" smtClean="0">
              <a:latin typeface="ヒラギノ角ゴ Pro W3"/>
              <a:ea typeface="ヒラギノ角ゴ Pro W3"/>
              <a:cs typeface="ヒラギノ角ゴ Pro W3"/>
            </a:endParaRPr>
          </a:p>
          <a:p>
            <a:r>
              <a:rPr kumimoji="1" lang="ja-JP" altLang="en-US" sz="2400" dirty="0" smtClean="0">
                <a:latin typeface="ヒラギノ角ゴ Pro W3"/>
                <a:ea typeface="ヒラギノ角ゴ Pro W3"/>
                <a:cs typeface="ヒラギノ角ゴ Pro W3"/>
              </a:rPr>
              <a:t>画像全体が一様な色</a:t>
            </a:r>
            <a:r>
              <a:rPr kumimoji="1" lang="en-US" altLang="ja-JP" sz="2400" dirty="0" smtClean="0">
                <a:latin typeface="ヒラギノ角ゴ Pro W3"/>
                <a:ea typeface="ヒラギノ角ゴ Pro W3"/>
                <a:cs typeface="ヒラギノ角ゴ Pro W3"/>
              </a:rPr>
              <a:t>=</a:t>
            </a:r>
            <a:r>
              <a:rPr kumimoji="1" lang="ja-JP" altLang="en-US" sz="2400" dirty="0" smtClean="0">
                <a:latin typeface="ヒラギノ角ゴ Pro W3"/>
                <a:ea typeface="ヒラギノ角ゴ Pro W3"/>
                <a:cs typeface="ヒラギノ角ゴ Pro W3"/>
              </a:rPr>
              <a:t>周期が無限大</a:t>
            </a:r>
            <a:r>
              <a:rPr kumimoji="1" lang="en-US" altLang="ja-JP" sz="2400" dirty="0" smtClean="0">
                <a:latin typeface="ヒラギノ角ゴ Pro W3"/>
                <a:ea typeface="ヒラギノ角ゴ Pro W3"/>
                <a:cs typeface="ヒラギノ角ゴ Pro W3"/>
              </a:rPr>
              <a:t>=</a:t>
            </a:r>
            <a:r>
              <a:rPr kumimoji="1" lang="ja-JP" altLang="en-US" sz="2400" dirty="0" smtClean="0">
                <a:latin typeface="ヒラギノ角ゴ Pro W3"/>
                <a:ea typeface="ヒラギノ角ゴ Pro W3"/>
                <a:cs typeface="ヒラギノ角ゴ Pro W3"/>
              </a:rPr>
              <a:t>「空間周波数は</a:t>
            </a:r>
            <a:r>
              <a:rPr kumimoji="1" lang="en-US" altLang="ja-JP" sz="2400" dirty="0" smtClean="0">
                <a:latin typeface="ヒラギノ角ゴ Pro W3"/>
                <a:ea typeface="ヒラギノ角ゴ Pro W3"/>
                <a:cs typeface="ヒラギノ角ゴ Pro W3"/>
              </a:rPr>
              <a:t>0</a:t>
            </a:r>
            <a:r>
              <a:rPr kumimoji="1" lang="ja-JP" altLang="en-US" sz="2400" dirty="0" smtClean="0">
                <a:latin typeface="ヒラギノ角ゴ Pro W3"/>
                <a:ea typeface="ヒラギノ角ゴ Pro W3"/>
                <a:cs typeface="ヒラギノ角ゴ Pro W3"/>
              </a:rPr>
              <a:t>」</a:t>
            </a:r>
            <a:endParaRPr kumimoji="1" lang="en-US" altLang="ja-JP" sz="2400" dirty="0" smtClean="0">
              <a:latin typeface="ヒラギノ角ゴ Pro W3"/>
              <a:ea typeface="ヒラギノ角ゴ Pro W3"/>
              <a:cs typeface="ヒラギノ角ゴ Pro W3"/>
            </a:endParaRPr>
          </a:p>
          <a:p>
            <a:pPr marL="114300" indent="0">
              <a:buNone/>
            </a:pPr>
            <a:endParaRPr kumimoji="1" lang="en-US" altLang="ja-JP" sz="2400" dirty="0" smtClean="0">
              <a:latin typeface="ヒラギノ角ゴ Pro W3"/>
              <a:ea typeface="ヒラギノ角ゴ Pro W3"/>
              <a:cs typeface="ヒラギノ角ゴ Pro W3"/>
            </a:endParaRPr>
          </a:p>
          <a:p>
            <a:pPr>
              <a:buFont typeface="Wingdings" charset="2"/>
              <a:buChar char="Ø"/>
            </a:pPr>
            <a:r>
              <a:rPr lang="ja-JP" altLang="en-US" sz="2400" dirty="0" smtClean="0">
                <a:latin typeface="ヒラギノ角ゴ Pro W3"/>
                <a:ea typeface="ヒラギノ角ゴ Pro W3"/>
                <a:cs typeface="ヒラギノ角ゴ Pro W3"/>
              </a:rPr>
              <a:t>つまり，</a:t>
            </a:r>
            <a:endParaRPr lang="en-US" altLang="ja-JP" sz="2400" dirty="0" smtClean="0">
              <a:latin typeface="ヒラギノ角ゴ Pro W3"/>
              <a:ea typeface="ヒラギノ角ゴ Pro W3"/>
              <a:cs typeface="ヒラギノ角ゴ Pro W3"/>
            </a:endParaRPr>
          </a:p>
          <a:p>
            <a:r>
              <a:rPr lang="ja-JP" altLang="en-US" sz="3200" dirty="0" smtClean="0">
                <a:latin typeface="ヒラギノ角ゴ Pro W3"/>
                <a:ea typeface="ヒラギノ角ゴ Pro W3"/>
                <a:cs typeface="ヒラギノ角ゴ Pro W3"/>
              </a:rPr>
              <a:t>細かく濃淡が変化しているところ：細かい図形や輪郭部分</a:t>
            </a:r>
            <a:r>
              <a:rPr lang="en-US" altLang="ja-JP" sz="3200" dirty="0" smtClean="0">
                <a:latin typeface="ヒラギノ角ゴ Pro W3"/>
                <a:ea typeface="ヒラギノ角ゴ Pro W3"/>
                <a:cs typeface="ヒラギノ角ゴ Pro W3"/>
              </a:rPr>
              <a:t>=</a:t>
            </a:r>
            <a:r>
              <a:rPr lang="ja-JP" altLang="en-US" sz="3200" dirty="0" smtClean="0">
                <a:latin typeface="ヒラギノ角ゴ Pro W3"/>
                <a:ea typeface="ヒラギノ角ゴ Pro W3"/>
                <a:cs typeface="ヒラギノ角ゴ Pro W3"/>
              </a:rPr>
              <a:t>「高周波成分」</a:t>
            </a:r>
            <a:endParaRPr lang="en-US" altLang="ja-JP" sz="3200" dirty="0" smtClean="0">
              <a:latin typeface="ヒラギノ角ゴ Pro W3"/>
              <a:ea typeface="ヒラギノ角ゴ Pro W3"/>
              <a:cs typeface="ヒラギノ角ゴ Pro W3"/>
            </a:endParaRPr>
          </a:p>
          <a:p>
            <a:r>
              <a:rPr kumimoji="1" lang="ja-JP" altLang="en-US" sz="3200" dirty="0" smtClean="0">
                <a:latin typeface="ヒラギノ角ゴ Pro W3"/>
                <a:ea typeface="ヒラギノ角ゴ Pro W3"/>
                <a:cs typeface="ヒラギノ角ゴ Pro W3"/>
              </a:rPr>
              <a:t>ベタに近いところ：大まかな色面</a:t>
            </a:r>
            <a:r>
              <a:rPr kumimoji="1" lang="en-US" altLang="ja-JP" sz="3200" dirty="0" smtClean="0">
                <a:latin typeface="ヒラギノ角ゴ Pro W3"/>
                <a:ea typeface="ヒラギノ角ゴ Pro W3"/>
                <a:cs typeface="ヒラギノ角ゴ Pro W3"/>
              </a:rPr>
              <a:t>=</a:t>
            </a:r>
            <a:r>
              <a:rPr kumimoji="1" lang="ja-JP" altLang="en-US" sz="3200" dirty="0" smtClean="0">
                <a:latin typeface="ヒラギノ角ゴ Pro W3"/>
                <a:ea typeface="ヒラギノ角ゴ Pro W3"/>
                <a:cs typeface="ヒラギノ角ゴ Pro W3"/>
              </a:rPr>
              <a:t>「低周波成分」</a:t>
            </a:r>
            <a:endParaRPr kumimoji="1" lang="ja-JP" altLang="en-US" sz="3200" dirty="0">
              <a:latin typeface="ヒラギノ角ゴ Pro W3"/>
              <a:ea typeface="ヒラギノ角ゴ Pro W3"/>
              <a:cs typeface="ヒラギノ角ゴ Pro W3"/>
            </a:endParaRPr>
          </a:p>
        </p:txBody>
      </p:sp>
    </p:spTree>
    <p:extLst>
      <p:ext uri="{BB962C8B-B14F-4D97-AF65-F5344CB8AC3E}">
        <p14:creationId xmlns:p14="http://schemas.microsoft.com/office/powerpoint/2010/main" val="225567281"/>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457200" y="256841"/>
            <a:ext cx="7620000" cy="6143959"/>
          </a:xfrm>
        </p:spPr>
        <p:txBody>
          <a:bodyPr>
            <a:normAutofit/>
          </a:bodyPr>
          <a:lstStyle/>
          <a:p>
            <a:r>
              <a:rPr kumimoji="1" lang="ja-JP" altLang="en-US" sz="2800" dirty="0" smtClean="0">
                <a:latin typeface="ヒラギノ角ゴ Pro W3"/>
                <a:ea typeface="ヒラギノ角ゴ Pro W3"/>
                <a:cs typeface="ヒラギノ角ゴ Pro W3"/>
              </a:rPr>
              <a:t>実際には，次のような</a:t>
            </a:r>
            <a:r>
              <a:rPr kumimoji="1" lang="en-US" altLang="ja-JP" sz="2800" dirty="0" smtClean="0">
                <a:latin typeface="ヒラギノ角ゴ Pro W3"/>
                <a:ea typeface="ヒラギノ角ゴ Pro W3"/>
                <a:cs typeface="ヒラギノ角ゴ Pro W3"/>
              </a:rPr>
              <a:t>2</a:t>
            </a:r>
            <a:r>
              <a:rPr kumimoji="1" lang="ja-JP" altLang="en-US" sz="2800" dirty="0" smtClean="0">
                <a:latin typeface="ヒラギノ角ゴ Pro W3"/>
                <a:ea typeface="ヒラギノ角ゴ Pro W3"/>
                <a:cs typeface="ヒラギノ角ゴ Pro W3"/>
              </a:rPr>
              <a:t>次元</a:t>
            </a:r>
            <a:r>
              <a:rPr kumimoji="1" lang="en-US" altLang="ja-JP" sz="2800" dirty="0" smtClean="0">
                <a:latin typeface="ヒラギノ角ゴ Pro W3"/>
                <a:ea typeface="ヒラギノ角ゴ Pro W3"/>
                <a:cs typeface="ヒラギノ角ゴ Pro W3"/>
              </a:rPr>
              <a:t>DCT</a:t>
            </a:r>
            <a:r>
              <a:rPr kumimoji="1" lang="ja-JP" altLang="en-US" sz="2800" dirty="0" smtClean="0">
                <a:latin typeface="ヒラギノ角ゴ Pro W3"/>
                <a:ea typeface="ヒラギノ角ゴ Pro W3"/>
                <a:cs typeface="ヒラギノ角ゴ Pro W3"/>
              </a:rPr>
              <a:t>が用いられている（らしい）</a:t>
            </a:r>
            <a:endParaRPr kumimoji="1" lang="en-US" altLang="ja-JP" sz="2800" dirty="0" smtClean="0">
              <a:latin typeface="ヒラギノ角ゴ Pro W3"/>
              <a:ea typeface="ヒラギノ角ゴ Pro W3"/>
              <a:cs typeface="ヒラギノ角ゴ Pro W3"/>
            </a:endParaRPr>
          </a:p>
          <a:p>
            <a:endParaRPr kumimoji="1" lang="en-US" altLang="ja-JP" sz="2800" dirty="0" smtClean="0">
              <a:latin typeface="ヒラギノ角ゴ Pro W3"/>
              <a:ea typeface="ヒラギノ角ゴ Pro W3"/>
              <a:cs typeface="ヒラギノ角ゴ Pro W3"/>
            </a:endParaRPr>
          </a:p>
          <a:p>
            <a:endParaRPr lang="en-US" altLang="ja-JP" sz="2800" dirty="0">
              <a:latin typeface="ヒラギノ角ゴ Pro W3"/>
              <a:ea typeface="ヒラギノ角ゴ Pro W3"/>
              <a:cs typeface="ヒラギノ角ゴ Pro W3"/>
            </a:endParaRPr>
          </a:p>
          <a:p>
            <a:endParaRPr kumimoji="1" lang="en-US" altLang="ja-JP" sz="2800" dirty="0" smtClean="0">
              <a:latin typeface="ヒラギノ角ゴ Pro W3"/>
              <a:ea typeface="ヒラギノ角ゴ Pro W3"/>
              <a:cs typeface="ヒラギノ角ゴ Pro W3"/>
            </a:endParaRPr>
          </a:p>
          <a:p>
            <a:endParaRPr lang="en-US" altLang="ja-JP" sz="2800" dirty="0">
              <a:latin typeface="ヒラギノ角ゴ Pro W3"/>
              <a:ea typeface="ヒラギノ角ゴ Pro W3"/>
              <a:cs typeface="ヒラギノ角ゴ Pro W3"/>
            </a:endParaRPr>
          </a:p>
          <a:p>
            <a:endParaRPr kumimoji="1" lang="en-US" altLang="ja-JP" sz="2800" dirty="0" smtClean="0">
              <a:latin typeface="ヒラギノ角ゴ Pro W3"/>
              <a:ea typeface="ヒラギノ角ゴ Pro W3"/>
              <a:cs typeface="ヒラギノ角ゴ Pro W3"/>
            </a:endParaRPr>
          </a:p>
          <a:p>
            <a:endParaRPr lang="en-US" altLang="ja-JP" sz="2800" dirty="0">
              <a:latin typeface="ヒラギノ角ゴ Pro W3"/>
              <a:ea typeface="ヒラギノ角ゴ Pro W3"/>
              <a:cs typeface="ヒラギノ角ゴ Pro W3"/>
            </a:endParaRPr>
          </a:p>
          <a:p>
            <a:pPr marL="114300" indent="0">
              <a:buNone/>
            </a:pPr>
            <a:r>
              <a:rPr kumimoji="1" lang="ja-JP" altLang="en-US" sz="2800" dirty="0" smtClean="0">
                <a:latin typeface="ヒラギノ角ゴ Pro W3"/>
                <a:ea typeface="ヒラギノ角ゴ Pro W3"/>
                <a:cs typeface="ヒラギノ角ゴ Pro W3"/>
              </a:rPr>
              <a:t>ここで，</a:t>
            </a:r>
            <a:r>
              <a:rPr kumimoji="1" lang="en-US" altLang="ja-JP" sz="2800" dirty="0" smtClean="0">
                <a:latin typeface="ヒラギノ角ゴ Pro W3"/>
                <a:ea typeface="ヒラギノ角ゴ Pro W3"/>
                <a:cs typeface="ヒラギノ角ゴ Pro W3"/>
              </a:rPr>
              <a:t>s(</a:t>
            </a:r>
            <a:r>
              <a:rPr kumimoji="1" lang="en-US" altLang="ja-JP" sz="2800" dirty="0" err="1" smtClean="0">
                <a:latin typeface="ヒラギノ角ゴ Pro W3"/>
                <a:ea typeface="ヒラギノ角ゴ Pro W3"/>
                <a:cs typeface="ヒラギノ角ゴ Pro W3"/>
              </a:rPr>
              <a:t>x,y</a:t>
            </a:r>
            <a:r>
              <a:rPr kumimoji="1" lang="en-US" altLang="ja-JP" sz="2800" dirty="0" smtClean="0">
                <a:latin typeface="ヒラギノ角ゴ Pro W3"/>
                <a:ea typeface="ヒラギノ角ゴ Pro W3"/>
                <a:cs typeface="ヒラギノ角ゴ Pro W3"/>
              </a:rPr>
              <a:t>)</a:t>
            </a:r>
            <a:r>
              <a:rPr kumimoji="1" lang="ja-JP" altLang="en-US" sz="2800" dirty="0" smtClean="0">
                <a:latin typeface="ヒラギノ角ゴ Pro W3"/>
                <a:ea typeface="ヒラギノ角ゴ Pro W3"/>
                <a:cs typeface="ヒラギノ角ゴ Pro W3"/>
              </a:rPr>
              <a:t>はもとの画像データ（</a:t>
            </a:r>
            <a:r>
              <a:rPr kumimoji="1" lang="en-US" altLang="ja-JP" sz="2800" dirty="0" smtClean="0">
                <a:latin typeface="ヒラギノ角ゴ Pro W3"/>
                <a:ea typeface="ヒラギノ角ゴ Pro W3"/>
                <a:cs typeface="ヒラギノ角ゴ Pro W3"/>
              </a:rPr>
              <a:t>=</a:t>
            </a:r>
            <a:r>
              <a:rPr kumimoji="1" lang="ja-JP" altLang="en-US" sz="2800" dirty="0" smtClean="0">
                <a:latin typeface="ヒラギノ角ゴ Pro W3"/>
                <a:ea typeface="ヒラギノ角ゴ Pro W3"/>
                <a:cs typeface="ヒラギノ角ゴ Pro W3"/>
              </a:rPr>
              <a:t>連続信号）を</a:t>
            </a:r>
            <a:r>
              <a:rPr kumimoji="1" lang="en-US" altLang="ja-JP" sz="2800" dirty="0" smtClean="0">
                <a:latin typeface="ヒラギノ角ゴ Pro W3"/>
                <a:ea typeface="ヒラギノ角ゴ Pro W3"/>
                <a:cs typeface="ヒラギノ角ゴ Pro W3"/>
              </a:rPr>
              <a:t>[0,T]</a:t>
            </a:r>
            <a:r>
              <a:rPr kumimoji="1" lang="ja-JP" altLang="en-US" sz="2800" dirty="0" smtClean="0">
                <a:latin typeface="ヒラギノ角ゴ Pro W3"/>
                <a:ea typeface="ヒラギノ角ゴ Pro W3"/>
                <a:cs typeface="ヒラギノ角ゴ Pro W3"/>
              </a:rPr>
              <a:t>で区切って，周期を</a:t>
            </a:r>
            <a:r>
              <a:rPr kumimoji="1" lang="en-US" altLang="ja-JP" sz="2800" dirty="0" smtClean="0">
                <a:latin typeface="ヒラギノ角ゴ Pro W3"/>
                <a:ea typeface="ヒラギノ角ゴ Pro W3"/>
                <a:cs typeface="ヒラギノ角ゴ Pro W3"/>
              </a:rPr>
              <a:t>T</a:t>
            </a:r>
            <a:r>
              <a:rPr kumimoji="1" lang="ja-JP" altLang="en-US" sz="2800" dirty="0" smtClean="0">
                <a:latin typeface="ヒラギノ角ゴ Pro W3"/>
                <a:ea typeface="ヒラギノ角ゴ Pro W3"/>
                <a:cs typeface="ヒラギノ角ゴ Pro W3"/>
              </a:rPr>
              <a:t>とした周期函数</a:t>
            </a:r>
            <a:endParaRPr kumimoji="1" lang="ja-JP" altLang="en-US" sz="2800" dirty="0">
              <a:latin typeface="ヒラギノ角ゴ Pro W3"/>
              <a:ea typeface="ヒラギノ角ゴ Pro W3"/>
              <a:cs typeface="ヒラギノ角ゴ Pro W3"/>
            </a:endParaRPr>
          </a:p>
        </p:txBody>
      </p:sp>
      <p:pic>
        <p:nvPicPr>
          <p:cNvPr id="4" name="図 3"/>
          <p:cNvPicPr>
            <a:picLocks noChangeAspect="1"/>
          </p:cNvPicPr>
          <p:nvPr/>
        </p:nvPicPr>
        <p:blipFill>
          <a:blip r:embed="rId2"/>
          <a:stretch>
            <a:fillRect/>
          </a:stretch>
        </p:blipFill>
        <p:spPr>
          <a:xfrm>
            <a:off x="457200" y="1424034"/>
            <a:ext cx="7967882" cy="2371498"/>
          </a:xfrm>
          <a:prstGeom prst="rect">
            <a:avLst/>
          </a:prstGeom>
        </p:spPr>
      </p:pic>
    </p:spTree>
    <p:extLst>
      <p:ext uri="{BB962C8B-B14F-4D97-AF65-F5344CB8AC3E}">
        <p14:creationId xmlns:p14="http://schemas.microsoft.com/office/powerpoint/2010/main" val="24249098"/>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457200" y="310133"/>
            <a:ext cx="7620000" cy="6217428"/>
          </a:xfrm>
        </p:spPr>
        <p:txBody>
          <a:bodyPr>
            <a:normAutofit fontScale="92500" lnSpcReduction="10000"/>
          </a:bodyPr>
          <a:lstStyle/>
          <a:p>
            <a:r>
              <a:rPr kumimoji="1" lang="en-US" altLang="ja-JP" sz="2600" dirty="0" smtClean="0">
                <a:latin typeface="ヒラギノ角ゴ Pro W3"/>
                <a:ea typeface="ヒラギノ角ゴ Pro W3"/>
                <a:cs typeface="ヒラギノ角ゴ Pro W3"/>
              </a:rPr>
              <a:t>DCT</a:t>
            </a:r>
            <a:r>
              <a:rPr kumimoji="1" lang="ja-JP" altLang="en-US" sz="2600" dirty="0" smtClean="0">
                <a:latin typeface="ヒラギノ角ゴ Pro W3"/>
                <a:ea typeface="ヒラギノ角ゴ Pro W3"/>
                <a:cs typeface="ヒラギノ角ゴ Pro W3"/>
              </a:rPr>
              <a:t>によって，画像データを下のような</a:t>
            </a:r>
            <a:r>
              <a:rPr kumimoji="1" lang="en-US" altLang="ja-JP" sz="2600" dirty="0" smtClean="0">
                <a:latin typeface="ヒラギノ角ゴ Pro W3"/>
                <a:ea typeface="ヒラギノ角ゴ Pro W3"/>
                <a:cs typeface="ヒラギノ角ゴ Pro W3"/>
              </a:rPr>
              <a:t>64</a:t>
            </a:r>
            <a:r>
              <a:rPr kumimoji="1" lang="ja-JP" altLang="en-US" sz="2600" dirty="0" smtClean="0">
                <a:latin typeface="ヒラギノ角ゴ Pro W3"/>
                <a:ea typeface="ヒラギノ角ゴ Pro W3"/>
                <a:cs typeface="ヒラギノ角ゴ Pro W3"/>
              </a:rPr>
              <a:t>種類の</a:t>
            </a:r>
            <a:r>
              <a:rPr lang="ja-JP" altLang="en-US" sz="2600" dirty="0" smtClean="0">
                <a:latin typeface="ヒラギノ角ゴ Pro W3"/>
                <a:ea typeface="ヒラギノ角ゴ Pro W3"/>
                <a:cs typeface="ヒラギノ角ゴ Pro W3"/>
              </a:rPr>
              <a:t>波に分解する（左上：低周波成分，右下：高周波成分）．</a:t>
            </a:r>
            <a:endParaRPr lang="en-US" altLang="ja-JP" sz="2600" dirty="0" smtClean="0">
              <a:latin typeface="ヒラギノ角ゴ Pro W3"/>
              <a:ea typeface="ヒラギノ角ゴ Pro W3"/>
              <a:cs typeface="ヒラギノ角ゴ Pro W3"/>
            </a:endParaRPr>
          </a:p>
          <a:p>
            <a:endParaRPr kumimoji="1" lang="en-US" altLang="ja-JP" sz="2600" dirty="0">
              <a:latin typeface="ヒラギノ角ゴ Pro W3"/>
              <a:ea typeface="ヒラギノ角ゴ Pro W3"/>
              <a:cs typeface="ヒラギノ角ゴ Pro W3"/>
            </a:endParaRPr>
          </a:p>
          <a:p>
            <a:endParaRPr lang="en-US" altLang="ja-JP" sz="2600" dirty="0" smtClean="0">
              <a:latin typeface="ヒラギノ角ゴ Pro W3"/>
              <a:ea typeface="ヒラギノ角ゴ Pro W3"/>
              <a:cs typeface="ヒラギノ角ゴ Pro W3"/>
            </a:endParaRPr>
          </a:p>
          <a:p>
            <a:endParaRPr kumimoji="1" lang="en-US" altLang="ja-JP" sz="2600" dirty="0">
              <a:latin typeface="ヒラギノ角ゴ Pro W3"/>
              <a:ea typeface="ヒラギノ角ゴ Pro W3"/>
              <a:cs typeface="ヒラギノ角ゴ Pro W3"/>
            </a:endParaRPr>
          </a:p>
          <a:p>
            <a:endParaRPr lang="en-US" altLang="ja-JP" sz="2600" dirty="0" smtClean="0">
              <a:latin typeface="ヒラギノ角ゴ Pro W3"/>
              <a:ea typeface="ヒラギノ角ゴ Pro W3"/>
              <a:cs typeface="ヒラギノ角ゴ Pro W3"/>
            </a:endParaRPr>
          </a:p>
          <a:p>
            <a:endParaRPr lang="en-US" altLang="ja-JP" sz="2600" dirty="0" smtClean="0">
              <a:latin typeface="ヒラギノ角ゴ Pro W3"/>
              <a:ea typeface="ヒラギノ角ゴ Pro W3"/>
              <a:cs typeface="ヒラギノ角ゴ Pro W3"/>
            </a:endParaRPr>
          </a:p>
          <a:p>
            <a:endParaRPr kumimoji="1" lang="en-US" altLang="ja-JP" sz="2600" dirty="0">
              <a:latin typeface="ヒラギノ角ゴ Pro W3"/>
              <a:ea typeface="ヒラギノ角ゴ Pro W3"/>
              <a:cs typeface="ヒラギノ角ゴ Pro W3"/>
            </a:endParaRPr>
          </a:p>
          <a:p>
            <a:endParaRPr lang="en-US" altLang="ja-JP" sz="2600" dirty="0" smtClean="0">
              <a:latin typeface="ヒラギノ角ゴ Pro W3"/>
              <a:ea typeface="ヒラギノ角ゴ Pro W3"/>
              <a:cs typeface="ヒラギノ角ゴ Pro W3"/>
            </a:endParaRPr>
          </a:p>
          <a:p>
            <a:endParaRPr kumimoji="1" lang="en-US" altLang="ja-JP" sz="2600" dirty="0" smtClean="0">
              <a:latin typeface="ヒラギノ角ゴ Pro W3"/>
              <a:ea typeface="ヒラギノ角ゴ Pro W3"/>
              <a:cs typeface="ヒラギノ角ゴ Pro W3"/>
            </a:endParaRPr>
          </a:p>
          <a:p>
            <a:endParaRPr kumimoji="1" lang="en-US" altLang="ja-JP" sz="2600" dirty="0">
              <a:latin typeface="ヒラギノ角ゴ Pro W3"/>
              <a:ea typeface="ヒラギノ角ゴ Pro W3"/>
              <a:cs typeface="ヒラギノ角ゴ Pro W3"/>
            </a:endParaRPr>
          </a:p>
          <a:p>
            <a:endParaRPr lang="en-US" altLang="ja-JP" sz="2600" dirty="0" smtClean="0">
              <a:latin typeface="ヒラギノ角ゴ Pro W3"/>
              <a:ea typeface="ヒラギノ角ゴ Pro W3"/>
              <a:cs typeface="ヒラギノ角ゴ Pro W3"/>
            </a:endParaRPr>
          </a:p>
          <a:p>
            <a:r>
              <a:rPr lang="en-US" altLang="ja-JP" sz="2600" dirty="0">
                <a:latin typeface="ヒラギノ角ゴ Pro W3"/>
                <a:ea typeface="ヒラギノ角ゴ Pro W3"/>
                <a:cs typeface="ヒラギノ角ゴ Pro W3"/>
              </a:rPr>
              <a:t>DCT</a:t>
            </a:r>
            <a:r>
              <a:rPr lang="ja-JP" altLang="en-US" sz="2600" dirty="0">
                <a:latin typeface="ヒラギノ角ゴ Pro W3"/>
                <a:ea typeface="ヒラギノ角ゴ Pro W3"/>
                <a:cs typeface="ヒラギノ角ゴ Pro W3"/>
              </a:rPr>
              <a:t>を行うことにより，「ブロック内で高周波成分と低周波成分がどのくらいの割合で含まれているのか」という</a:t>
            </a:r>
            <a:r>
              <a:rPr lang="ja-JP" altLang="en-US" sz="2600" dirty="0" smtClean="0">
                <a:latin typeface="ヒラギノ角ゴ Pro W3"/>
                <a:ea typeface="ヒラギノ角ゴ Pro W3"/>
                <a:cs typeface="ヒラギノ角ゴ Pro W3"/>
              </a:rPr>
              <a:t>データ（</a:t>
            </a:r>
            <a:r>
              <a:rPr lang="en-US" altLang="ja-JP" sz="2600" dirty="0" smtClean="0">
                <a:latin typeface="ヒラギノ角ゴ Pro W3"/>
                <a:ea typeface="ヒラギノ角ゴ Pro W3"/>
                <a:cs typeface="ヒラギノ角ゴ Pro W3"/>
              </a:rPr>
              <a:t>=DCT</a:t>
            </a:r>
            <a:r>
              <a:rPr lang="ja-JP" altLang="en-US" sz="2600" dirty="0" smtClean="0">
                <a:latin typeface="ヒラギノ角ゴ Pro W3"/>
                <a:ea typeface="ヒラギノ角ゴ Pro W3"/>
                <a:cs typeface="ヒラギノ角ゴ Pro W3"/>
              </a:rPr>
              <a:t>係数）に</a:t>
            </a:r>
            <a:r>
              <a:rPr lang="ja-JP" altLang="en-US" sz="2600" dirty="0">
                <a:latin typeface="ヒラギノ角ゴ Pro W3"/>
                <a:ea typeface="ヒラギノ角ゴ Pro W3"/>
                <a:cs typeface="ヒラギノ角ゴ Pro W3"/>
              </a:rPr>
              <a:t>置き換える．</a:t>
            </a:r>
          </a:p>
          <a:p>
            <a:endParaRPr kumimoji="1" lang="ja-JP" altLang="en-US" sz="2800" dirty="0">
              <a:latin typeface="ヒラギノ角ゴ Pro W3"/>
              <a:ea typeface="ヒラギノ角ゴ Pro W3"/>
              <a:cs typeface="ヒラギノ角ゴ Pro W3"/>
            </a:endParaRPr>
          </a:p>
        </p:txBody>
      </p:sp>
      <p:pic>
        <p:nvPicPr>
          <p:cNvPr id="4" name="図 3"/>
          <p:cNvPicPr>
            <a:picLocks noChangeAspect="1"/>
          </p:cNvPicPr>
          <p:nvPr/>
        </p:nvPicPr>
        <p:blipFill>
          <a:blip r:embed="rId2"/>
          <a:stretch>
            <a:fillRect/>
          </a:stretch>
        </p:blipFill>
        <p:spPr>
          <a:xfrm>
            <a:off x="2363410" y="1294202"/>
            <a:ext cx="3918985" cy="3918985"/>
          </a:xfrm>
          <a:prstGeom prst="rect">
            <a:avLst/>
          </a:prstGeom>
        </p:spPr>
      </p:pic>
    </p:spTree>
    <p:extLst>
      <p:ext uri="{BB962C8B-B14F-4D97-AF65-F5344CB8AC3E}">
        <p14:creationId xmlns:p14="http://schemas.microsoft.com/office/powerpoint/2010/main" val="475968695"/>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457200" y="664570"/>
            <a:ext cx="7620000" cy="5907295"/>
          </a:xfrm>
        </p:spPr>
        <p:txBody>
          <a:bodyPr>
            <a:normAutofit/>
          </a:bodyPr>
          <a:lstStyle/>
          <a:p>
            <a:r>
              <a:rPr kumimoji="1" lang="ja-JP" altLang="en-US" sz="3200" dirty="0" smtClean="0">
                <a:latin typeface="ヒラギノ角ゴ Pro W3"/>
                <a:ea typeface="ヒラギノ角ゴ Pro W3"/>
                <a:cs typeface="ヒラギノ角ゴ Pro W3"/>
              </a:rPr>
              <a:t>写真などの人工的でない画像は高周波成分が多い</a:t>
            </a:r>
            <a:endParaRPr kumimoji="1" lang="en-US" altLang="ja-JP" sz="3200" dirty="0" smtClean="0">
              <a:latin typeface="ヒラギノ角ゴ Pro W3"/>
              <a:ea typeface="ヒラギノ角ゴ Pro W3"/>
              <a:cs typeface="ヒラギノ角ゴ Pro W3"/>
            </a:endParaRPr>
          </a:p>
          <a:p>
            <a:r>
              <a:rPr lang="ja-JP" altLang="en-US" sz="3200" dirty="0" smtClean="0">
                <a:latin typeface="ヒラギノ角ゴ Pro W3"/>
                <a:ea typeface="ヒラギノ角ゴ Pro W3"/>
                <a:cs typeface="ヒラギノ角ゴ Pro W3"/>
              </a:rPr>
              <a:t>人間の目の特性</a:t>
            </a:r>
            <a:r>
              <a:rPr lang="en-US" altLang="ja-JP" sz="3200" dirty="0" smtClean="0">
                <a:latin typeface="ヒラギノ角ゴ Pro W3"/>
                <a:ea typeface="ヒラギノ角ゴ Pro W3"/>
                <a:cs typeface="ヒラギノ角ゴ Pro W3"/>
              </a:rPr>
              <a:t>…</a:t>
            </a:r>
            <a:r>
              <a:rPr lang="ja-JP" altLang="en-US" sz="3200" dirty="0" smtClean="0">
                <a:latin typeface="ヒラギノ角ゴ Pro W3"/>
                <a:ea typeface="ヒラギノ角ゴ Pro W3"/>
                <a:cs typeface="ヒラギノ角ゴ Pro W3"/>
              </a:rPr>
              <a:t>「緩やか</a:t>
            </a:r>
            <a:r>
              <a:rPr lang="ja-JP" altLang="en-US" sz="3200" dirty="0">
                <a:latin typeface="ヒラギノ角ゴ Pro W3"/>
                <a:ea typeface="ヒラギノ角ゴ Pro W3"/>
                <a:cs typeface="ヒラギノ角ゴ Pro W3"/>
              </a:rPr>
              <a:t>に変化するところの輝度／色の階調差には敏感だが，細かく変化する箇所では少ない階調でも不自然に</a:t>
            </a:r>
            <a:r>
              <a:rPr lang="ja-JP" altLang="en-US" sz="3200" dirty="0" smtClean="0">
                <a:latin typeface="ヒラギノ角ゴ Pro W3"/>
                <a:ea typeface="ヒラギノ角ゴ Pro W3"/>
                <a:cs typeface="ヒラギノ角ゴ Pro W3"/>
              </a:rPr>
              <a:t>感じない」</a:t>
            </a:r>
            <a:endParaRPr lang="en-US" altLang="ja-JP" sz="3200" dirty="0" smtClean="0">
              <a:latin typeface="ヒラギノ角ゴ Pro W3"/>
              <a:ea typeface="ヒラギノ角ゴ Pro W3"/>
              <a:cs typeface="ヒラギノ角ゴ Pro W3"/>
            </a:endParaRPr>
          </a:p>
          <a:p>
            <a:pPr>
              <a:buFont typeface="Wingdings" charset="2"/>
              <a:buChar char="Ø"/>
            </a:pPr>
            <a:r>
              <a:rPr kumimoji="1" lang="en-US" altLang="ja-JP" sz="3200" dirty="0" smtClean="0">
                <a:latin typeface="ヒラギノ角ゴ Pro W3"/>
                <a:ea typeface="ヒラギノ角ゴ Pro W3"/>
                <a:cs typeface="ヒラギノ角ゴ Pro W3"/>
              </a:rPr>
              <a:t>JPEG</a:t>
            </a:r>
            <a:r>
              <a:rPr kumimoji="1" lang="ja-JP" altLang="en-US" sz="3200" dirty="0" smtClean="0">
                <a:latin typeface="ヒラギノ角ゴ Pro W3"/>
                <a:ea typeface="ヒラギノ角ゴ Pro W3"/>
                <a:cs typeface="ヒラギノ角ゴ Pro W3"/>
              </a:rPr>
              <a:t>圧縮のアルゴリズムでは，高周波成分をの情報量を減らすことによって，データ量を圧縮している．</a:t>
            </a:r>
            <a:endParaRPr kumimoji="1" lang="en-US" altLang="ja-JP" sz="3200" dirty="0" smtClean="0">
              <a:latin typeface="ヒラギノ角ゴ Pro W3"/>
              <a:ea typeface="ヒラギノ角ゴ Pro W3"/>
              <a:cs typeface="ヒラギノ角ゴ Pro W3"/>
            </a:endParaRPr>
          </a:p>
          <a:p>
            <a:pPr>
              <a:buFont typeface="Wingdings" charset="2"/>
              <a:buChar char="Ø"/>
            </a:pPr>
            <a:r>
              <a:rPr lang="ja-JP" altLang="en-US" sz="3200" dirty="0" smtClean="0">
                <a:latin typeface="ヒラギノ角ゴ Pro W3"/>
                <a:ea typeface="ヒラギノ角ゴ Pro W3"/>
                <a:cs typeface="ヒラギノ角ゴ Pro W3"/>
              </a:rPr>
              <a:t>写真などのデータ圧縮には向いている．</a:t>
            </a:r>
            <a:endParaRPr lang="en-US" altLang="ja-JP" sz="3200" dirty="0" smtClean="0">
              <a:latin typeface="ヒラギノ角ゴ Pro W3"/>
              <a:ea typeface="ヒラギノ角ゴ Pro W3"/>
              <a:cs typeface="ヒラギノ角ゴ Pro W3"/>
            </a:endParaRPr>
          </a:p>
          <a:p>
            <a:pPr marL="114300" indent="0" algn="r">
              <a:buNone/>
            </a:pPr>
            <a:r>
              <a:rPr kumimoji="1" lang="ja-JP" altLang="en-US" sz="2000" dirty="0" smtClean="0">
                <a:latin typeface="ヒラギノ角ゴ Pro W3"/>
                <a:ea typeface="ヒラギノ角ゴ Pro W3"/>
                <a:cs typeface="ヒラギノ角ゴ Pro W3"/>
              </a:rPr>
              <a:t>ではどうやって情報量を減らすのか</a:t>
            </a:r>
            <a:r>
              <a:rPr kumimoji="1" lang="en-US" altLang="ja-JP" sz="2000" dirty="0" smtClean="0">
                <a:latin typeface="ヒラギノ角ゴ Pro W3"/>
                <a:ea typeface="ヒラギノ角ゴ Pro W3"/>
                <a:cs typeface="ヒラギノ角ゴ Pro W3"/>
              </a:rPr>
              <a:t>??→</a:t>
            </a:r>
            <a:endParaRPr kumimoji="1" lang="ja-JP" altLang="en-US" sz="2000" dirty="0">
              <a:latin typeface="ヒラギノ角ゴ Pro W3"/>
              <a:ea typeface="ヒラギノ角ゴ Pro W3"/>
              <a:cs typeface="ヒラギノ角ゴ Pro W3"/>
            </a:endParaRPr>
          </a:p>
        </p:txBody>
      </p:sp>
    </p:spTree>
    <p:extLst>
      <p:ext uri="{BB962C8B-B14F-4D97-AF65-F5344CB8AC3E}">
        <p14:creationId xmlns:p14="http://schemas.microsoft.com/office/powerpoint/2010/main" val="1391610295"/>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2837686"/>
            <a:ext cx="7659687" cy="1168400"/>
          </a:xfrm>
        </p:spPr>
        <p:txBody>
          <a:bodyPr/>
          <a:lstStyle/>
          <a:p>
            <a:r>
              <a:rPr lang="en-US" altLang="ja-JP" sz="4800" dirty="0" smtClean="0">
                <a:latin typeface="ヒラギノ角ゴ Pro W3"/>
                <a:ea typeface="ヒラギノ角ゴ Pro W3"/>
                <a:cs typeface="ヒラギノ角ゴ Pro W3"/>
              </a:rPr>
              <a:t>JPEG</a:t>
            </a:r>
            <a:r>
              <a:rPr lang="ja-JP" altLang="en-US" sz="4800" dirty="0">
                <a:latin typeface="ヒラギノ角ゴ Pro W3"/>
                <a:ea typeface="ヒラギノ角ゴ Pro W3"/>
                <a:cs typeface="ヒラギノ角ゴ Pro W3"/>
              </a:rPr>
              <a:t>の圧縮方法について</a:t>
            </a:r>
            <a:endParaRPr kumimoji="1" lang="ja-JP" altLang="en-US" sz="4800" dirty="0"/>
          </a:p>
        </p:txBody>
      </p:sp>
    </p:spTree>
    <p:extLst>
      <p:ext uri="{BB962C8B-B14F-4D97-AF65-F5344CB8AC3E}">
        <p14:creationId xmlns:p14="http://schemas.microsoft.com/office/powerpoint/2010/main" val="3013296753"/>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873848"/>
            <a:ext cx="7620000" cy="1143000"/>
          </a:xfrm>
        </p:spPr>
        <p:txBody>
          <a:bodyPr/>
          <a:lstStyle/>
          <a:p>
            <a:r>
              <a:rPr lang="en-US" altLang="ja-JP" dirty="0" smtClean="0">
                <a:latin typeface="ヒラギノ角ゴ Pro W3"/>
                <a:ea typeface="ヒラギノ角ゴ Pro W3"/>
                <a:cs typeface="ヒラギノ角ゴ Pro W3"/>
              </a:rPr>
              <a:t>③-2 </a:t>
            </a:r>
            <a:r>
              <a:rPr lang="ja-JP" altLang="en-US" dirty="0" smtClean="0">
                <a:latin typeface="ヒラギノ角ゴ Pro W3"/>
                <a:ea typeface="ヒラギノ角ゴ Pro W3"/>
                <a:cs typeface="ヒラギノ角ゴ Pro W3"/>
              </a:rPr>
              <a:t>データを量子化する</a:t>
            </a:r>
            <a:endParaRPr kumimoji="1" lang="ja-JP" altLang="en-US" dirty="0">
              <a:latin typeface="ヒラギノ角ゴ Pro W3"/>
              <a:ea typeface="ヒラギノ角ゴ Pro W3"/>
              <a:cs typeface="ヒラギノ角ゴ Pro W3"/>
            </a:endParaRPr>
          </a:p>
        </p:txBody>
      </p:sp>
    </p:spTree>
    <p:extLst>
      <p:ext uri="{BB962C8B-B14F-4D97-AF65-F5344CB8AC3E}">
        <p14:creationId xmlns:p14="http://schemas.microsoft.com/office/powerpoint/2010/main" val="3368536592"/>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457200" y="443046"/>
            <a:ext cx="7826666" cy="6025442"/>
          </a:xfrm>
        </p:spPr>
        <p:txBody>
          <a:bodyPr>
            <a:noAutofit/>
          </a:bodyPr>
          <a:lstStyle/>
          <a:p>
            <a:r>
              <a:rPr lang="en-US" altLang="ja-JP" sz="2400" dirty="0" smtClean="0">
                <a:latin typeface="ヒラギノ角ゴ Pro W3"/>
                <a:ea typeface="ヒラギノ角ゴ Pro W3"/>
                <a:cs typeface="ヒラギノ角ゴ Pro W3"/>
              </a:rPr>
              <a:t>8</a:t>
            </a:r>
            <a:r>
              <a:rPr lang="ja-JP" altLang="en-US" sz="2400" dirty="0" smtClean="0">
                <a:latin typeface="ヒラギノ角ゴ Pro W3"/>
                <a:ea typeface="ヒラギノ角ゴ Pro W3"/>
                <a:cs typeface="ヒラギノ角ゴ Pro W3"/>
              </a:rPr>
              <a:t>ドット</a:t>
            </a:r>
            <a:r>
              <a:rPr lang="en-US" altLang="ja-JP" sz="2400" dirty="0" smtClean="0">
                <a:latin typeface="ヒラギノ角ゴ Pro W3"/>
                <a:ea typeface="ヒラギノ角ゴ Pro W3"/>
                <a:cs typeface="ヒラギノ角ゴ Pro W3"/>
              </a:rPr>
              <a:t>×8</a:t>
            </a:r>
            <a:r>
              <a:rPr lang="ja-JP" altLang="en-US" sz="2400" dirty="0" smtClean="0">
                <a:latin typeface="ヒラギノ角ゴ Pro W3"/>
                <a:ea typeface="ヒラギノ角ゴ Pro W3"/>
                <a:cs typeface="ヒラギノ角ゴ Pro W3"/>
              </a:rPr>
              <a:t>ドットの</a:t>
            </a:r>
            <a:r>
              <a:rPr lang="en-US" altLang="ja-JP" sz="2400" dirty="0" smtClean="0">
                <a:latin typeface="ヒラギノ角ゴ Pro W3"/>
                <a:ea typeface="ヒラギノ角ゴ Pro W3"/>
                <a:cs typeface="ヒラギノ角ゴ Pro W3"/>
              </a:rPr>
              <a:t>DCT</a:t>
            </a:r>
            <a:r>
              <a:rPr lang="ja-JP" altLang="en-US" sz="2400" dirty="0" smtClean="0">
                <a:latin typeface="ヒラギノ角ゴ Pro W3"/>
                <a:ea typeface="ヒラギノ角ゴ Pro W3"/>
                <a:cs typeface="ヒラギノ角ゴ Pro W3"/>
              </a:rPr>
              <a:t>係数を「量子化テーブル」の各項目で割る．</a:t>
            </a:r>
            <a:r>
              <a:rPr kumimoji="1" lang="ja-JP" altLang="en-US" sz="2400" dirty="0" smtClean="0">
                <a:latin typeface="ヒラギノ角ゴ Pro W3"/>
                <a:ea typeface="ヒラギノ角ゴ Pro W3"/>
                <a:cs typeface="ヒラギノ角ゴ Pro W3"/>
              </a:rPr>
              <a:t>割り算をして，小数第</a:t>
            </a:r>
            <a:r>
              <a:rPr kumimoji="1" lang="en-US" altLang="ja-JP" sz="2400" dirty="0" smtClean="0">
                <a:latin typeface="ヒラギノ角ゴ Pro W3"/>
                <a:ea typeface="ヒラギノ角ゴ Pro W3"/>
                <a:cs typeface="ヒラギノ角ゴ Pro W3"/>
              </a:rPr>
              <a:t>1</a:t>
            </a:r>
            <a:r>
              <a:rPr kumimoji="1" lang="ja-JP" altLang="en-US" sz="2400" dirty="0" smtClean="0">
                <a:latin typeface="ヒラギノ角ゴ Pro W3"/>
                <a:ea typeface="ヒラギノ角ゴ Pro W3"/>
                <a:cs typeface="ヒラギノ角ゴ Pro W3"/>
              </a:rPr>
              <a:t>位を四捨五入し，整数にする．</a:t>
            </a:r>
            <a:endParaRPr kumimoji="1" lang="en-US" altLang="ja-JP" sz="2400" dirty="0" smtClean="0">
              <a:latin typeface="ヒラギノ角ゴ Pro W3"/>
              <a:ea typeface="ヒラギノ角ゴ Pro W3"/>
              <a:cs typeface="ヒラギノ角ゴ Pro W3"/>
            </a:endParaRPr>
          </a:p>
          <a:p>
            <a:r>
              <a:rPr lang="ja-JP" altLang="en-US" sz="2400" dirty="0" smtClean="0">
                <a:latin typeface="ヒラギノ角ゴ Pro W3"/>
                <a:ea typeface="ヒラギノ角ゴ Pro W3"/>
                <a:cs typeface="ヒラギノ角ゴ Pro W3"/>
              </a:rPr>
              <a:t>量子化テーブル</a:t>
            </a:r>
            <a:r>
              <a:rPr lang="en-US" altLang="ja-JP" sz="2400" dirty="0" smtClean="0">
                <a:latin typeface="ヒラギノ角ゴ Pro W3"/>
                <a:ea typeface="ヒラギノ角ゴ Pro W3"/>
                <a:cs typeface="ヒラギノ角ゴ Pro W3"/>
              </a:rPr>
              <a:t>…</a:t>
            </a:r>
            <a:r>
              <a:rPr lang="ja-JP" altLang="en-US" sz="2400" dirty="0" smtClean="0">
                <a:latin typeface="ヒラギノ角ゴ Pro W3"/>
                <a:ea typeface="ヒラギノ角ゴ Pro W3"/>
                <a:cs typeface="ヒラギノ角ゴ Pro W3"/>
              </a:rPr>
              <a:t>「精度の一覧表」</a:t>
            </a:r>
            <a:endParaRPr lang="en-US" altLang="ja-JP" sz="2400" dirty="0" smtClean="0">
              <a:latin typeface="ヒラギノ角ゴ Pro W3"/>
              <a:ea typeface="ヒラギノ角ゴ Pro W3"/>
              <a:cs typeface="ヒラギノ角ゴ Pro W3"/>
            </a:endParaRPr>
          </a:p>
          <a:p>
            <a:r>
              <a:rPr kumimoji="1" lang="ja-JP" altLang="en-US" sz="2400" dirty="0" smtClean="0">
                <a:latin typeface="ヒラギノ角ゴ Pro W3"/>
                <a:ea typeface="ヒラギノ角ゴ Pro W3"/>
                <a:cs typeface="ヒラギノ角ゴ Pro W3"/>
              </a:rPr>
              <a:t>量子化テーブルの値の大きさ</a:t>
            </a:r>
            <a:r>
              <a:rPr kumimoji="1" lang="en-US" altLang="ja-JP" sz="2400" dirty="0" smtClean="0">
                <a:latin typeface="ヒラギノ角ゴ Pro W3"/>
                <a:ea typeface="ヒラギノ角ゴ Pro W3"/>
                <a:cs typeface="ヒラギノ角ゴ Pro W3"/>
              </a:rPr>
              <a:t>=</a:t>
            </a:r>
            <a:r>
              <a:rPr kumimoji="1" lang="ja-JP" altLang="en-US" sz="2400" dirty="0" smtClean="0">
                <a:latin typeface="ヒラギノ角ゴ Pro W3"/>
                <a:ea typeface="ヒラギノ角ゴ Pro W3"/>
                <a:cs typeface="ヒラギノ角ゴ Pro W3"/>
              </a:rPr>
              <a:t>ものさしの</a:t>
            </a:r>
            <a:r>
              <a:rPr lang="ja-JP" altLang="en-US" sz="2400" dirty="0" smtClean="0">
                <a:latin typeface="ヒラギノ角ゴ Pro W3"/>
                <a:ea typeface="ヒラギノ角ゴ Pro W3"/>
                <a:cs typeface="ヒラギノ角ゴ Pro W3"/>
              </a:rPr>
              <a:t>目盛り</a:t>
            </a:r>
            <a:r>
              <a:rPr kumimoji="1" lang="ja-JP" altLang="en-US" sz="2400" dirty="0" smtClean="0">
                <a:latin typeface="ヒラギノ角ゴ Pro W3"/>
                <a:ea typeface="ヒラギノ角ゴ Pro W3"/>
                <a:cs typeface="ヒラギノ角ゴ Pro W3"/>
              </a:rPr>
              <a:t>の大きさ</a:t>
            </a:r>
            <a:endParaRPr kumimoji="1" lang="en-US" altLang="ja-JP" sz="2400" dirty="0" smtClean="0">
              <a:latin typeface="ヒラギノ角ゴ Pro W3"/>
              <a:ea typeface="ヒラギノ角ゴ Pro W3"/>
              <a:cs typeface="ヒラギノ角ゴ Pro W3"/>
            </a:endParaRPr>
          </a:p>
          <a:p>
            <a:pPr marL="295200" indent="-457200">
              <a:buNone/>
            </a:pPr>
            <a:r>
              <a:rPr lang="ja-JP" altLang="ja-JP" sz="2400" dirty="0">
                <a:latin typeface="ヒラギノ角ゴ Pro W3"/>
                <a:ea typeface="ヒラギノ角ゴ Pro W3"/>
                <a:cs typeface="ヒラギノ角ゴ Pro W3"/>
              </a:rPr>
              <a:t>　</a:t>
            </a:r>
            <a:r>
              <a:rPr lang="ja-JP" altLang="en-US" sz="2400" dirty="0" smtClean="0">
                <a:latin typeface="ヒラギノ角ゴ Pro W3"/>
                <a:ea typeface="ヒラギノ角ゴ Pro W3"/>
                <a:cs typeface="ヒラギノ角ゴ Pro W3"/>
              </a:rPr>
              <a:t>値が大きい</a:t>
            </a:r>
            <a:r>
              <a:rPr lang="en-US" altLang="ja-JP" sz="2400" dirty="0" smtClean="0">
                <a:latin typeface="ヒラギノ角ゴ Pro W3"/>
                <a:ea typeface="ヒラギノ角ゴ Pro W3"/>
                <a:cs typeface="ヒラギノ角ゴ Pro W3"/>
              </a:rPr>
              <a:t>=</a:t>
            </a:r>
            <a:r>
              <a:rPr lang="ja-JP" altLang="en-US" sz="2400" dirty="0" smtClean="0">
                <a:latin typeface="ヒラギノ角ゴ Pro W3"/>
                <a:ea typeface="ヒラギノ角ゴ Pro W3"/>
                <a:cs typeface="ヒラギノ角ゴ Pro W3"/>
              </a:rPr>
              <a:t>目盛りが大きい</a:t>
            </a:r>
            <a:r>
              <a:rPr lang="en-US" altLang="ja-JP" sz="2400" dirty="0" smtClean="0">
                <a:latin typeface="ヒラギノ角ゴ Pro W3"/>
                <a:ea typeface="ヒラギノ角ゴ Pro W3"/>
                <a:cs typeface="ヒラギノ角ゴ Pro W3"/>
              </a:rPr>
              <a:t>=</a:t>
            </a:r>
            <a:r>
              <a:rPr lang="ja-JP" altLang="en-US" sz="2400" dirty="0" smtClean="0">
                <a:latin typeface="ヒラギノ角ゴ Pro W3"/>
                <a:ea typeface="ヒラギノ角ゴ Pro W3"/>
                <a:cs typeface="ヒラギノ角ゴ Pro W3"/>
              </a:rPr>
              <a:t>精度が低い（</a:t>
            </a:r>
            <a:r>
              <a:rPr lang="en-US" altLang="ja-JP" sz="2400" dirty="0" smtClean="0">
                <a:latin typeface="ヒラギノ角ゴ Pro W3"/>
                <a:ea typeface="ヒラギノ角ゴ Pro W3"/>
                <a:cs typeface="ヒラギノ角ゴ Pro W3"/>
              </a:rPr>
              <a:t>=</a:t>
            </a:r>
            <a:r>
              <a:rPr lang="ja-JP" altLang="en-US" sz="2400" dirty="0" smtClean="0">
                <a:latin typeface="ヒラギノ角ゴ Pro W3"/>
                <a:ea typeface="ヒラギノ角ゴ Pro W3"/>
                <a:cs typeface="ヒラギノ角ゴ Pro W3"/>
              </a:rPr>
              <a:t>大まか）</a:t>
            </a:r>
            <a:r>
              <a:rPr lang="en-US" altLang="ja-JP" sz="2400" dirty="0" smtClean="0">
                <a:latin typeface="ヒラギノ角ゴ Pro W3"/>
                <a:ea typeface="ヒラギノ角ゴ Pro W3"/>
                <a:cs typeface="ヒラギノ角ゴ Pro W3"/>
              </a:rPr>
              <a:t>→</a:t>
            </a:r>
            <a:r>
              <a:rPr lang="ja-JP" altLang="en-US" sz="2400" dirty="0" smtClean="0">
                <a:latin typeface="ヒラギノ角ゴ Pro W3"/>
                <a:ea typeface="ヒラギノ角ゴ Pro W3"/>
                <a:cs typeface="ヒラギノ角ゴ Pro W3"/>
              </a:rPr>
              <a:t>情報量が減らせる</a:t>
            </a:r>
            <a:endParaRPr lang="en-US" altLang="ja-JP" sz="2400" dirty="0" smtClean="0">
              <a:latin typeface="ヒラギノ角ゴ Pro W3"/>
              <a:ea typeface="ヒラギノ角ゴ Pro W3"/>
              <a:cs typeface="ヒラギノ角ゴ Pro W3"/>
            </a:endParaRPr>
          </a:p>
          <a:p>
            <a:pPr marL="295200" indent="-457200">
              <a:buNone/>
            </a:pPr>
            <a:r>
              <a:rPr kumimoji="1" lang="ja-JP" altLang="ja-JP" sz="2400" dirty="0">
                <a:latin typeface="ヒラギノ角ゴ Pro W3"/>
                <a:ea typeface="ヒラギノ角ゴ Pro W3"/>
                <a:cs typeface="ヒラギノ角ゴ Pro W3"/>
              </a:rPr>
              <a:t>　</a:t>
            </a:r>
            <a:r>
              <a:rPr kumimoji="1" lang="ja-JP" altLang="en-US" sz="2400" dirty="0" smtClean="0">
                <a:latin typeface="ヒラギノ角ゴ Pro W3"/>
                <a:ea typeface="ヒラギノ角ゴ Pro W3"/>
                <a:cs typeface="ヒラギノ角ゴ Pro W3"/>
              </a:rPr>
              <a:t>値が小さい</a:t>
            </a:r>
            <a:r>
              <a:rPr kumimoji="1" lang="en-US" altLang="ja-JP" sz="2400" dirty="0" smtClean="0">
                <a:latin typeface="ヒラギノ角ゴ Pro W3"/>
                <a:ea typeface="ヒラギノ角ゴ Pro W3"/>
                <a:cs typeface="ヒラギノ角ゴ Pro W3"/>
              </a:rPr>
              <a:t>=</a:t>
            </a:r>
            <a:r>
              <a:rPr kumimoji="1" lang="ja-JP" altLang="en-US" sz="2400" dirty="0" smtClean="0">
                <a:latin typeface="ヒラギノ角ゴ Pro W3"/>
                <a:ea typeface="ヒラギノ角ゴ Pro W3"/>
                <a:cs typeface="ヒラギノ角ゴ Pro W3"/>
              </a:rPr>
              <a:t>目盛りが細かい</a:t>
            </a:r>
            <a:r>
              <a:rPr kumimoji="1" lang="en-US" altLang="ja-JP" sz="2400" dirty="0" smtClean="0">
                <a:latin typeface="ヒラギノ角ゴ Pro W3"/>
                <a:ea typeface="ヒラギノ角ゴ Pro W3"/>
                <a:cs typeface="ヒラギノ角ゴ Pro W3"/>
              </a:rPr>
              <a:t>=</a:t>
            </a:r>
            <a:r>
              <a:rPr kumimoji="1" lang="ja-JP" altLang="en-US" sz="2400" dirty="0" smtClean="0">
                <a:latin typeface="ヒラギノ角ゴ Pro W3"/>
                <a:ea typeface="ヒラギノ角ゴ Pro W3"/>
                <a:cs typeface="ヒラギノ角ゴ Pro W3"/>
              </a:rPr>
              <a:t>精度が高い（</a:t>
            </a:r>
            <a:r>
              <a:rPr kumimoji="1" lang="en-US" altLang="ja-JP" sz="2400" dirty="0" smtClean="0">
                <a:latin typeface="ヒラギノ角ゴ Pro W3"/>
                <a:ea typeface="ヒラギノ角ゴ Pro W3"/>
                <a:cs typeface="ヒラギノ角ゴ Pro W3"/>
              </a:rPr>
              <a:t>=</a:t>
            </a:r>
            <a:r>
              <a:rPr kumimoji="1" lang="ja-JP" altLang="en-US" sz="2400" dirty="0" smtClean="0">
                <a:latin typeface="ヒラギノ角ゴ Pro W3"/>
                <a:ea typeface="ヒラギノ角ゴ Pro W3"/>
                <a:cs typeface="ヒラギノ角ゴ Pro W3"/>
              </a:rPr>
              <a:t>細かい）</a:t>
            </a:r>
            <a:r>
              <a:rPr kumimoji="1" lang="en-US" altLang="ja-JP" sz="2400" dirty="0" smtClean="0">
                <a:latin typeface="ヒラギノ角ゴ Pro W3"/>
                <a:ea typeface="ヒラギノ角ゴ Pro W3"/>
                <a:cs typeface="ヒラギノ角ゴ Pro W3"/>
              </a:rPr>
              <a:t>→</a:t>
            </a:r>
            <a:r>
              <a:rPr kumimoji="1" lang="ja-JP" altLang="en-US" sz="2400" dirty="0" smtClean="0">
                <a:latin typeface="ヒラギノ角ゴ Pro W3"/>
                <a:ea typeface="ヒラギノ角ゴ Pro W3"/>
                <a:cs typeface="ヒラギノ角ゴ Pro W3"/>
              </a:rPr>
              <a:t>情報量が増える</a:t>
            </a:r>
            <a:endParaRPr kumimoji="1" lang="en-US" altLang="ja-JP" sz="2400" dirty="0" smtClean="0">
              <a:latin typeface="ヒラギノ角ゴ Pro W3"/>
              <a:ea typeface="ヒラギノ角ゴ Pro W3"/>
              <a:cs typeface="ヒラギノ角ゴ Pro W3"/>
            </a:endParaRPr>
          </a:p>
          <a:p>
            <a:r>
              <a:rPr lang="ja-JP" altLang="en-US" sz="2400" dirty="0" smtClean="0">
                <a:latin typeface="ヒラギノ角ゴ Pro W3"/>
                <a:ea typeface="ヒラギノ角ゴ Pro W3"/>
                <a:cs typeface="ヒラギノ角ゴ Pro W3"/>
              </a:rPr>
              <a:t>値が</a:t>
            </a:r>
            <a:r>
              <a:rPr lang="en-US" altLang="ja-JP" sz="2400" dirty="0" smtClean="0">
                <a:latin typeface="ヒラギノ角ゴ Pro W3"/>
                <a:ea typeface="ヒラギノ角ゴ Pro W3"/>
                <a:cs typeface="ヒラギノ角ゴ Pro W3"/>
              </a:rPr>
              <a:t>0</a:t>
            </a:r>
            <a:r>
              <a:rPr lang="ja-JP" altLang="en-US" sz="2400" dirty="0" smtClean="0">
                <a:latin typeface="ヒラギノ角ゴ Pro W3"/>
                <a:ea typeface="ヒラギノ角ゴ Pro W3"/>
                <a:cs typeface="ヒラギノ角ゴ Pro W3"/>
              </a:rPr>
              <a:t>になった部分の情報を切り捨てることで，情報量を減らす．</a:t>
            </a:r>
            <a:endParaRPr lang="en-US" altLang="ja-JP" sz="2400" dirty="0" smtClean="0">
              <a:latin typeface="ヒラギノ角ゴ Pro W3"/>
              <a:ea typeface="ヒラギノ角ゴ Pro W3"/>
              <a:cs typeface="ヒラギノ角ゴ Pro W3"/>
            </a:endParaRPr>
          </a:p>
          <a:p>
            <a:endParaRPr lang="en-US" altLang="ja-JP" sz="2400" dirty="0" smtClean="0">
              <a:latin typeface="ヒラギノ角ゴ Pro W3"/>
              <a:ea typeface="ヒラギノ角ゴ Pro W3"/>
              <a:cs typeface="ヒラギノ角ゴ Pro W3"/>
            </a:endParaRPr>
          </a:p>
          <a:p>
            <a:pPr>
              <a:buFont typeface="Wingdings" charset="2"/>
              <a:buChar char="Ø"/>
            </a:pPr>
            <a:r>
              <a:rPr kumimoji="1" lang="ja-JP" altLang="en-US" sz="2400" dirty="0" smtClean="0">
                <a:latin typeface="ヒラギノ角ゴ Pro W3"/>
                <a:ea typeface="ヒラギノ角ゴ Pro W3"/>
                <a:cs typeface="ヒラギノ角ゴ Pro W3"/>
              </a:rPr>
              <a:t>とってもとってもわかりにくいので，ここまでの手順を具体例で説明</a:t>
            </a:r>
            <a:endParaRPr kumimoji="1" lang="ja-JP" altLang="en-US" sz="2400" dirty="0">
              <a:latin typeface="ヒラギノ角ゴ Pro W3"/>
              <a:ea typeface="ヒラギノ角ゴ Pro W3"/>
              <a:cs typeface="ヒラギノ角ゴ Pro W3"/>
            </a:endParaRPr>
          </a:p>
        </p:txBody>
      </p:sp>
    </p:spTree>
    <p:extLst>
      <p:ext uri="{BB962C8B-B14F-4D97-AF65-F5344CB8AC3E}">
        <p14:creationId xmlns:p14="http://schemas.microsoft.com/office/powerpoint/2010/main" val="3726425800"/>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156492"/>
            <a:ext cx="7620000" cy="936357"/>
          </a:xfrm>
        </p:spPr>
        <p:txBody>
          <a:bodyPr/>
          <a:lstStyle/>
          <a:p>
            <a:pPr algn="ctr"/>
            <a:r>
              <a:rPr kumimoji="1" lang="ja-JP" altLang="en-US" dirty="0" smtClean="0"/>
              <a:t>具体例</a:t>
            </a:r>
            <a:endParaRPr kumimoji="1" lang="ja-JP" altLang="en-US" dirty="0"/>
          </a:p>
        </p:txBody>
      </p:sp>
      <p:sp>
        <p:nvSpPr>
          <p:cNvPr id="3" name="コンテンツ プレースホルダー 2"/>
          <p:cNvSpPr>
            <a:spLocks noGrp="1"/>
          </p:cNvSpPr>
          <p:nvPr>
            <p:ph idx="1"/>
          </p:nvPr>
        </p:nvSpPr>
        <p:spPr>
          <a:xfrm>
            <a:off x="457199" y="2200468"/>
            <a:ext cx="7472277" cy="4135106"/>
          </a:xfrm>
        </p:spPr>
        <p:txBody>
          <a:bodyPr>
            <a:normAutofit fontScale="62500" lnSpcReduction="20000"/>
          </a:bodyPr>
          <a:lstStyle/>
          <a:p>
            <a:pPr marL="114300" indent="0">
              <a:spcBef>
                <a:spcPts val="0"/>
              </a:spcBef>
              <a:buNone/>
            </a:pPr>
            <a:r>
              <a:rPr lang="en-US" altLang="ja-JP" sz="3400" dirty="0" smtClean="0">
                <a:ea typeface="ヒラギノ角ゴ Pro W3"/>
                <a:cs typeface="ヒラギノ角ゴ Pro W3"/>
              </a:rPr>
              <a:t>139	144</a:t>
            </a:r>
            <a:r>
              <a:rPr lang="en-US" altLang="ja-JP" sz="3400" dirty="0">
                <a:ea typeface="ヒラギノ角ゴ Pro W3"/>
                <a:cs typeface="ヒラギノ角ゴ Pro W3"/>
              </a:rPr>
              <a:t>	</a:t>
            </a:r>
            <a:r>
              <a:rPr lang="en-US" altLang="ja-JP" sz="3400" dirty="0" smtClean="0">
                <a:ea typeface="ヒラギノ角ゴ Pro W3"/>
                <a:cs typeface="ヒラギノ角ゴ Pro W3"/>
              </a:rPr>
              <a:t>149</a:t>
            </a:r>
            <a:r>
              <a:rPr lang="en-US" altLang="ja-JP" sz="3400" dirty="0">
                <a:ea typeface="ヒラギノ角ゴ Pro W3"/>
                <a:cs typeface="ヒラギノ角ゴ Pro W3"/>
              </a:rPr>
              <a:t>	153	155	155	155	155	</a:t>
            </a:r>
          </a:p>
          <a:p>
            <a:pPr marL="114300" indent="0">
              <a:spcBef>
                <a:spcPts val="0"/>
              </a:spcBef>
              <a:buNone/>
            </a:pPr>
            <a:r>
              <a:rPr lang="en-US" altLang="ja-JP" sz="3400" dirty="0">
                <a:ea typeface="ヒラギノ角ゴ Pro W3"/>
                <a:cs typeface="ヒラギノ角ゴ Pro W3"/>
              </a:rPr>
              <a:t>144	151	153	156	159	156	156	156	</a:t>
            </a:r>
          </a:p>
          <a:p>
            <a:pPr marL="114300" indent="0">
              <a:spcBef>
                <a:spcPts val="0"/>
              </a:spcBef>
              <a:buNone/>
            </a:pPr>
            <a:r>
              <a:rPr lang="en-US" altLang="ja-JP" sz="3400" dirty="0">
                <a:ea typeface="ヒラギノ角ゴ Pro W3"/>
                <a:cs typeface="ヒラギノ角ゴ Pro W3"/>
              </a:rPr>
              <a:t>150	155	160	163	158	156	156	156	</a:t>
            </a:r>
          </a:p>
          <a:p>
            <a:pPr marL="114300" indent="0">
              <a:spcBef>
                <a:spcPts val="0"/>
              </a:spcBef>
              <a:buNone/>
            </a:pPr>
            <a:r>
              <a:rPr lang="en-US" altLang="ja-JP" sz="3400" dirty="0">
                <a:ea typeface="ヒラギノ角ゴ Pro W3"/>
                <a:cs typeface="ヒラギノ角ゴ Pro W3"/>
              </a:rPr>
              <a:t>159	161	162	160	160	159	159	159	</a:t>
            </a:r>
          </a:p>
          <a:p>
            <a:pPr marL="114300" indent="0">
              <a:spcBef>
                <a:spcPts val="0"/>
              </a:spcBef>
              <a:buNone/>
            </a:pPr>
            <a:r>
              <a:rPr lang="en-US" altLang="ja-JP" sz="3400" dirty="0">
                <a:ea typeface="ヒラギノ角ゴ Pro W3"/>
                <a:cs typeface="ヒラギノ角ゴ Pro W3"/>
              </a:rPr>
              <a:t>159	160	161	162	162	155	155	155	</a:t>
            </a:r>
          </a:p>
          <a:p>
            <a:pPr marL="114300" indent="0">
              <a:spcBef>
                <a:spcPts val="0"/>
              </a:spcBef>
              <a:buNone/>
            </a:pPr>
            <a:r>
              <a:rPr lang="en-US" altLang="ja-JP" sz="3400" dirty="0">
                <a:ea typeface="ヒラギノ角ゴ Pro W3"/>
                <a:cs typeface="ヒラギノ角ゴ Pro W3"/>
              </a:rPr>
              <a:t>161	161	161	161	160	157	157	157	</a:t>
            </a:r>
          </a:p>
          <a:p>
            <a:pPr marL="114300" indent="0">
              <a:spcBef>
                <a:spcPts val="0"/>
              </a:spcBef>
              <a:buNone/>
            </a:pPr>
            <a:r>
              <a:rPr lang="en-US" altLang="ja-JP" sz="3400" dirty="0">
                <a:ea typeface="ヒラギノ角ゴ Pro W3"/>
                <a:cs typeface="ヒラギノ角ゴ Pro W3"/>
              </a:rPr>
              <a:t>162	162	161	163	162	157	157	157	</a:t>
            </a:r>
          </a:p>
          <a:p>
            <a:pPr marL="114300" indent="0">
              <a:spcBef>
                <a:spcPts val="0"/>
              </a:spcBef>
              <a:buNone/>
            </a:pPr>
            <a:r>
              <a:rPr lang="en-US" altLang="ja-JP" sz="3400" dirty="0">
                <a:ea typeface="ヒラギノ角ゴ Pro W3"/>
                <a:cs typeface="ヒラギノ角ゴ Pro W3"/>
              </a:rPr>
              <a:t>162	162	161	161	163	158	158	158</a:t>
            </a:r>
            <a:r>
              <a:rPr lang="en-US" altLang="ja-JP" dirty="0"/>
              <a:t>	</a:t>
            </a:r>
          </a:p>
          <a:p>
            <a:endParaRPr kumimoji="1" lang="ja-JP" altLang="en-US" dirty="0"/>
          </a:p>
        </p:txBody>
      </p:sp>
      <p:sp>
        <p:nvSpPr>
          <p:cNvPr id="4" name="テキスト ボックス 3"/>
          <p:cNvSpPr txBox="1"/>
          <p:nvPr/>
        </p:nvSpPr>
        <p:spPr>
          <a:xfrm>
            <a:off x="457200" y="1092849"/>
            <a:ext cx="7280314" cy="830997"/>
          </a:xfrm>
          <a:prstGeom prst="rect">
            <a:avLst/>
          </a:prstGeom>
          <a:noFill/>
        </p:spPr>
        <p:txBody>
          <a:bodyPr wrap="square" rtlCol="0">
            <a:spAutoFit/>
          </a:bodyPr>
          <a:lstStyle/>
          <a:p>
            <a:r>
              <a:rPr kumimoji="1" lang="ja-JP" altLang="en-US" sz="2400" dirty="0" smtClean="0">
                <a:latin typeface="ヒラギノ角ゴ Pro W3"/>
                <a:ea typeface="ヒラギノ角ゴ Pro W3"/>
                <a:cs typeface="ヒラギノ角ゴ Pro W3"/>
              </a:rPr>
              <a:t>それぞれの数字は，各ドットの階調値（</a:t>
            </a:r>
            <a:r>
              <a:rPr kumimoji="1" lang="en-US" altLang="ja-JP" sz="2400" dirty="0" smtClean="0">
                <a:latin typeface="ヒラギノ角ゴ Pro W3"/>
                <a:ea typeface="ヒラギノ角ゴ Pro W3"/>
                <a:cs typeface="ヒラギノ角ゴ Pro W3"/>
              </a:rPr>
              <a:t>Y</a:t>
            </a:r>
            <a:r>
              <a:rPr kumimoji="1" lang="ja-JP" altLang="en-US" sz="2400" dirty="0" smtClean="0">
                <a:latin typeface="ヒラギノ角ゴ Pro W3"/>
                <a:ea typeface="ヒラギノ角ゴ Pro W3"/>
                <a:cs typeface="ヒラギノ角ゴ Pro W3"/>
              </a:rPr>
              <a:t>や</a:t>
            </a:r>
            <a:r>
              <a:rPr kumimoji="1" lang="en-US" altLang="ja-JP" sz="2400" dirty="0" err="1" smtClean="0">
                <a:latin typeface="ヒラギノ角ゴ Pro W3"/>
                <a:ea typeface="ヒラギノ角ゴ Pro W3"/>
                <a:cs typeface="ヒラギノ角ゴ Pro W3"/>
              </a:rPr>
              <a:t>Cb</a:t>
            </a:r>
            <a:r>
              <a:rPr kumimoji="1" lang="ja-JP" altLang="en-US" sz="2400" dirty="0" smtClean="0">
                <a:latin typeface="ヒラギノ角ゴ Pro W3"/>
                <a:ea typeface="ヒラギノ角ゴ Pro W3"/>
                <a:cs typeface="ヒラギノ角ゴ Pro W3"/>
              </a:rPr>
              <a:t>や</a:t>
            </a:r>
            <a:r>
              <a:rPr kumimoji="1" lang="en-US" altLang="ja-JP" sz="2400" dirty="0" smtClean="0">
                <a:latin typeface="ヒラギノ角ゴ Pro W3"/>
                <a:ea typeface="ヒラギノ角ゴ Pro W3"/>
                <a:cs typeface="ヒラギノ角ゴ Pro W3"/>
              </a:rPr>
              <a:t>Cr</a:t>
            </a:r>
            <a:r>
              <a:rPr kumimoji="1" lang="ja-JP" altLang="en-US" sz="2400" dirty="0" smtClean="0">
                <a:latin typeface="ヒラギノ角ゴ Pro W3"/>
                <a:ea typeface="ヒラギノ角ゴ Pro W3"/>
                <a:cs typeface="ヒラギノ角ゴ Pro W3"/>
              </a:rPr>
              <a:t>の値で</a:t>
            </a:r>
            <a:r>
              <a:rPr kumimoji="1" lang="en-US" altLang="ja-JP" sz="2400" dirty="0" smtClean="0">
                <a:latin typeface="ヒラギノ角ゴ Pro W3"/>
                <a:ea typeface="ヒラギノ角ゴ Pro W3"/>
                <a:cs typeface="ヒラギノ角ゴ Pro W3"/>
              </a:rPr>
              <a:t>256</a:t>
            </a:r>
            <a:r>
              <a:rPr kumimoji="1" lang="ja-JP" altLang="en-US" sz="2400" dirty="0" smtClean="0">
                <a:latin typeface="ヒラギノ角ゴ Pro W3"/>
                <a:ea typeface="ヒラギノ角ゴ Pro W3"/>
                <a:cs typeface="ヒラギノ角ゴ Pro W3"/>
              </a:rPr>
              <a:t>段階）を表す．</a:t>
            </a:r>
            <a:endParaRPr kumimoji="1" lang="ja-JP" altLang="en-US" sz="2400" dirty="0">
              <a:latin typeface="ヒラギノ角ゴ Pro W3"/>
              <a:ea typeface="ヒラギノ角ゴ Pro W3"/>
              <a:cs typeface="ヒラギノ角ゴ Pro W3"/>
            </a:endParaRPr>
          </a:p>
        </p:txBody>
      </p:sp>
    </p:spTree>
    <p:extLst>
      <p:ext uri="{BB962C8B-B14F-4D97-AF65-F5344CB8AC3E}">
        <p14:creationId xmlns:p14="http://schemas.microsoft.com/office/powerpoint/2010/main" val="3089910473"/>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457200" y="200064"/>
            <a:ext cx="7620000" cy="605036"/>
          </a:xfrm>
        </p:spPr>
        <p:txBody>
          <a:bodyPr/>
          <a:lstStyle/>
          <a:p>
            <a:r>
              <a:rPr kumimoji="1" lang="en-US" altLang="ja-JP" dirty="0" smtClean="0">
                <a:latin typeface="ヒラギノ角ゴ Pro W3"/>
                <a:ea typeface="ヒラギノ角ゴ Pro W3"/>
                <a:cs typeface="ヒラギノ角ゴ Pro W3"/>
              </a:rPr>
              <a:t>DCT</a:t>
            </a:r>
            <a:r>
              <a:rPr kumimoji="1" lang="ja-JP" altLang="en-US" dirty="0" smtClean="0">
                <a:latin typeface="ヒラギノ角ゴ Pro W3"/>
                <a:ea typeface="ヒラギノ角ゴ Pro W3"/>
                <a:cs typeface="ヒラギノ角ゴ Pro W3"/>
              </a:rPr>
              <a:t>を施した結果</a:t>
            </a:r>
            <a:r>
              <a:rPr kumimoji="1" lang="en-US" altLang="ja-JP" dirty="0" smtClean="0">
                <a:latin typeface="ヒラギノ角ゴ Pro W3"/>
                <a:ea typeface="ヒラギノ角ゴ Pro W3"/>
                <a:cs typeface="ヒラギノ角ゴ Pro W3"/>
              </a:rPr>
              <a:t>=DCT</a:t>
            </a:r>
            <a:r>
              <a:rPr kumimoji="1" lang="ja-JP" altLang="en-US" dirty="0" smtClean="0">
                <a:latin typeface="ヒラギノ角ゴ Pro W3"/>
                <a:ea typeface="ヒラギノ角ゴ Pro W3"/>
                <a:cs typeface="ヒラギノ角ゴ Pro W3"/>
              </a:rPr>
              <a:t>係数</a:t>
            </a:r>
            <a:endParaRPr kumimoji="1" lang="ja-JP" altLang="en-US" dirty="0">
              <a:latin typeface="ヒラギノ角ゴ Pro W3"/>
              <a:ea typeface="ヒラギノ角ゴ Pro W3"/>
              <a:cs typeface="ヒラギノ角ゴ Pro W3"/>
            </a:endParaRPr>
          </a:p>
        </p:txBody>
      </p:sp>
      <p:sp>
        <p:nvSpPr>
          <p:cNvPr id="4" name="テキスト ボックス 3"/>
          <p:cNvSpPr txBox="1"/>
          <p:nvPr/>
        </p:nvSpPr>
        <p:spPr>
          <a:xfrm>
            <a:off x="693460" y="3862628"/>
            <a:ext cx="7383740" cy="2554545"/>
          </a:xfrm>
          <a:prstGeom prst="rect">
            <a:avLst/>
          </a:prstGeom>
          <a:noFill/>
        </p:spPr>
        <p:txBody>
          <a:bodyPr wrap="square" rtlCol="0">
            <a:spAutoFit/>
          </a:bodyPr>
          <a:lstStyle/>
          <a:p>
            <a:r>
              <a:rPr lang="en-US" altLang="ja-JP" sz="2000" dirty="0"/>
              <a:t>235.6	-1.0	</a:t>
            </a:r>
            <a:r>
              <a:rPr lang="en-US" altLang="ja-JP" sz="2000" dirty="0" smtClean="0"/>
              <a:t>	-</a:t>
            </a:r>
            <a:r>
              <a:rPr lang="en-US" altLang="ja-JP" sz="2000" dirty="0"/>
              <a:t>12.1	-5.2	</a:t>
            </a:r>
            <a:r>
              <a:rPr lang="en-US" altLang="ja-JP" sz="2000" dirty="0" smtClean="0"/>
              <a:t>	2.1	</a:t>
            </a:r>
            <a:r>
              <a:rPr lang="en-US" altLang="ja-JP" sz="2000" dirty="0"/>
              <a:t>	-</a:t>
            </a:r>
            <a:r>
              <a:rPr lang="en-US" altLang="ja-JP" sz="2000" dirty="0" smtClean="0"/>
              <a:t>1.7	</a:t>
            </a:r>
            <a:r>
              <a:rPr lang="en-US" altLang="ja-JP" sz="2000" dirty="0"/>
              <a:t>	-</a:t>
            </a:r>
            <a:r>
              <a:rPr lang="en-US" altLang="ja-JP" sz="2000" dirty="0" smtClean="0"/>
              <a:t>2.7	</a:t>
            </a:r>
            <a:r>
              <a:rPr lang="en-US" altLang="ja-JP" sz="2000" dirty="0"/>
              <a:t>	1.3	</a:t>
            </a:r>
          </a:p>
          <a:p>
            <a:r>
              <a:rPr lang="en-US" altLang="ja-JP" sz="2000" dirty="0"/>
              <a:t>-22.6	-</a:t>
            </a:r>
            <a:r>
              <a:rPr lang="en-US" altLang="ja-JP" sz="2000" dirty="0" smtClean="0"/>
              <a:t>17.5	-6.2	</a:t>
            </a:r>
            <a:r>
              <a:rPr lang="en-US" altLang="ja-JP" sz="2000" dirty="0"/>
              <a:t>	-3.2	</a:t>
            </a:r>
            <a:r>
              <a:rPr lang="en-US" altLang="ja-JP" sz="2000" dirty="0" smtClean="0"/>
              <a:t>	-</a:t>
            </a:r>
            <a:r>
              <a:rPr lang="en-US" altLang="ja-JP" sz="2000" dirty="0"/>
              <a:t>2.9	</a:t>
            </a:r>
            <a:r>
              <a:rPr lang="en-US" altLang="ja-JP" sz="2000" dirty="0" smtClean="0"/>
              <a:t>	-</a:t>
            </a:r>
            <a:r>
              <a:rPr lang="en-US" altLang="ja-JP" sz="2000" dirty="0"/>
              <a:t>0.1	</a:t>
            </a:r>
            <a:r>
              <a:rPr lang="en-US" altLang="ja-JP" sz="2000" dirty="0" smtClean="0"/>
              <a:t>	0.4</a:t>
            </a:r>
            <a:r>
              <a:rPr lang="en-US" altLang="ja-JP" sz="2000" dirty="0"/>
              <a:t>	</a:t>
            </a:r>
            <a:r>
              <a:rPr lang="en-US" altLang="ja-JP" sz="2000" dirty="0" smtClean="0"/>
              <a:t>	-</a:t>
            </a:r>
            <a:r>
              <a:rPr lang="en-US" altLang="ja-JP" sz="2000" dirty="0"/>
              <a:t>1.2	</a:t>
            </a:r>
          </a:p>
          <a:p>
            <a:r>
              <a:rPr lang="en-US" altLang="ja-JP" sz="2000" dirty="0"/>
              <a:t>-10.9	-9.3	</a:t>
            </a:r>
            <a:r>
              <a:rPr lang="en-US" altLang="ja-JP" sz="2000" dirty="0" smtClean="0"/>
              <a:t>	-1.6	</a:t>
            </a:r>
            <a:r>
              <a:rPr lang="en-US" altLang="ja-JP" sz="2000" dirty="0"/>
              <a:t>	1.5	</a:t>
            </a:r>
            <a:r>
              <a:rPr lang="en-US" altLang="ja-JP" sz="2000" dirty="0" smtClean="0"/>
              <a:t>	0.2</a:t>
            </a:r>
            <a:r>
              <a:rPr lang="en-US" altLang="ja-JP" sz="2000" dirty="0"/>
              <a:t>	</a:t>
            </a:r>
            <a:r>
              <a:rPr lang="en-US" altLang="ja-JP" sz="2000" dirty="0" smtClean="0"/>
              <a:t>	-</a:t>
            </a:r>
            <a:r>
              <a:rPr lang="en-US" altLang="ja-JP" sz="2000" dirty="0"/>
              <a:t>0.9	</a:t>
            </a:r>
            <a:r>
              <a:rPr lang="en-US" altLang="ja-JP" sz="2000" dirty="0" smtClean="0"/>
              <a:t>	-0.6	</a:t>
            </a:r>
            <a:r>
              <a:rPr lang="en-US" altLang="ja-JP" sz="2000" dirty="0"/>
              <a:t>	-0.1	</a:t>
            </a:r>
          </a:p>
          <a:p>
            <a:r>
              <a:rPr lang="en-US" altLang="ja-JP" sz="2000" dirty="0"/>
              <a:t>-7.1	</a:t>
            </a:r>
            <a:r>
              <a:rPr lang="en-US" altLang="ja-JP" sz="2000" dirty="0" smtClean="0"/>
              <a:t>	-</a:t>
            </a:r>
            <a:r>
              <a:rPr lang="en-US" altLang="ja-JP" sz="2000" dirty="0"/>
              <a:t>1.9	</a:t>
            </a:r>
            <a:r>
              <a:rPr lang="en-US" altLang="ja-JP" sz="2000" dirty="0" smtClean="0"/>
              <a:t>	0.2	</a:t>
            </a:r>
            <a:r>
              <a:rPr lang="en-US" altLang="ja-JP" sz="2000" dirty="0"/>
              <a:t>	</a:t>
            </a:r>
            <a:r>
              <a:rPr lang="en-US" altLang="ja-JP" sz="2000" dirty="0" smtClean="0"/>
              <a:t>1.5	</a:t>
            </a:r>
            <a:r>
              <a:rPr lang="en-US" altLang="ja-JP" sz="2000" dirty="0"/>
              <a:t>	</a:t>
            </a:r>
            <a:r>
              <a:rPr lang="en-US" altLang="ja-JP" sz="2000" dirty="0" smtClean="0"/>
              <a:t>0.9	</a:t>
            </a:r>
            <a:r>
              <a:rPr lang="en-US" altLang="ja-JP" sz="2000" dirty="0"/>
              <a:t>	-0.1	</a:t>
            </a:r>
            <a:r>
              <a:rPr lang="en-US" altLang="ja-JP" sz="2000" dirty="0" smtClean="0"/>
              <a:t>	0.0	</a:t>
            </a:r>
            <a:r>
              <a:rPr lang="en-US" altLang="ja-JP" sz="2000" dirty="0"/>
              <a:t>	0.3	</a:t>
            </a:r>
          </a:p>
          <a:p>
            <a:r>
              <a:rPr lang="en-US" altLang="ja-JP" sz="2000" dirty="0"/>
              <a:t>-0.6	</a:t>
            </a:r>
            <a:r>
              <a:rPr lang="en-US" altLang="ja-JP" sz="2000" dirty="0" smtClean="0"/>
              <a:t>	-</a:t>
            </a:r>
            <a:r>
              <a:rPr lang="en-US" altLang="ja-JP" sz="2000" dirty="0"/>
              <a:t>0.8	</a:t>
            </a:r>
            <a:r>
              <a:rPr lang="en-US" altLang="ja-JP" sz="2000" dirty="0" smtClean="0"/>
              <a:t>	1.5</a:t>
            </a:r>
            <a:r>
              <a:rPr lang="en-US" altLang="ja-JP" sz="2000" dirty="0"/>
              <a:t>	</a:t>
            </a:r>
            <a:r>
              <a:rPr lang="en-US" altLang="ja-JP" sz="2000" dirty="0" smtClean="0"/>
              <a:t>	1.6</a:t>
            </a:r>
            <a:r>
              <a:rPr lang="en-US" altLang="ja-JP" sz="2000" dirty="0"/>
              <a:t>	</a:t>
            </a:r>
            <a:r>
              <a:rPr lang="en-US" altLang="ja-JP" sz="2000" dirty="0" smtClean="0"/>
              <a:t>	-</a:t>
            </a:r>
            <a:r>
              <a:rPr lang="en-US" altLang="ja-JP" sz="2000" dirty="0"/>
              <a:t>0.1	</a:t>
            </a:r>
            <a:r>
              <a:rPr lang="en-US" altLang="ja-JP" sz="2000" dirty="0" smtClean="0"/>
              <a:t>	-</a:t>
            </a:r>
            <a:r>
              <a:rPr lang="en-US" altLang="ja-JP" sz="2000" dirty="0"/>
              <a:t>0.7	</a:t>
            </a:r>
            <a:r>
              <a:rPr lang="en-US" altLang="ja-JP" sz="2000" dirty="0" smtClean="0"/>
              <a:t>	0.6</a:t>
            </a:r>
            <a:r>
              <a:rPr lang="en-US" altLang="ja-JP" sz="2000" dirty="0"/>
              <a:t>	</a:t>
            </a:r>
            <a:r>
              <a:rPr lang="en-US" altLang="ja-JP" sz="2000" dirty="0" smtClean="0"/>
              <a:t>	1.3</a:t>
            </a:r>
            <a:r>
              <a:rPr lang="en-US" altLang="ja-JP" sz="2000" dirty="0"/>
              <a:t>	</a:t>
            </a:r>
          </a:p>
          <a:p>
            <a:r>
              <a:rPr lang="en-US" altLang="ja-JP" sz="2000" dirty="0"/>
              <a:t>1.8	</a:t>
            </a:r>
            <a:r>
              <a:rPr lang="en-US" altLang="ja-JP" sz="2000" dirty="0" smtClean="0"/>
              <a:t>	-</a:t>
            </a:r>
            <a:r>
              <a:rPr lang="en-US" altLang="ja-JP" sz="2000" dirty="0"/>
              <a:t>0.2	</a:t>
            </a:r>
            <a:r>
              <a:rPr lang="en-US" altLang="ja-JP" sz="2000" dirty="0" smtClean="0"/>
              <a:t>	1.6</a:t>
            </a:r>
            <a:r>
              <a:rPr lang="en-US" altLang="ja-JP" sz="2000" dirty="0"/>
              <a:t>	</a:t>
            </a:r>
            <a:r>
              <a:rPr lang="en-US" altLang="ja-JP" sz="2000" dirty="0" smtClean="0"/>
              <a:t>	-</a:t>
            </a:r>
            <a:r>
              <a:rPr lang="en-US" altLang="ja-JP" sz="2000" dirty="0"/>
              <a:t>0.3	</a:t>
            </a:r>
            <a:r>
              <a:rPr lang="en-US" altLang="ja-JP" sz="2000" dirty="0" smtClean="0"/>
              <a:t>	-</a:t>
            </a:r>
            <a:r>
              <a:rPr lang="en-US" altLang="ja-JP" sz="2000" dirty="0"/>
              <a:t>0.8	</a:t>
            </a:r>
            <a:r>
              <a:rPr lang="en-US" altLang="ja-JP" sz="2000" dirty="0" smtClean="0"/>
              <a:t>	1.5</a:t>
            </a:r>
            <a:r>
              <a:rPr lang="en-US" altLang="ja-JP" sz="2000" dirty="0"/>
              <a:t>	</a:t>
            </a:r>
            <a:r>
              <a:rPr lang="en-US" altLang="ja-JP" sz="2000" dirty="0" smtClean="0"/>
              <a:t>	1.0</a:t>
            </a:r>
            <a:r>
              <a:rPr lang="en-US" altLang="ja-JP" sz="2000" dirty="0"/>
              <a:t>	</a:t>
            </a:r>
            <a:r>
              <a:rPr lang="en-US" altLang="ja-JP" sz="2000" dirty="0" smtClean="0"/>
              <a:t>	-</a:t>
            </a:r>
            <a:r>
              <a:rPr lang="en-US" altLang="ja-JP" sz="2000" dirty="0"/>
              <a:t>1.0	</a:t>
            </a:r>
          </a:p>
          <a:p>
            <a:r>
              <a:rPr lang="en-US" altLang="ja-JP" sz="2000" dirty="0"/>
              <a:t>-1.3	</a:t>
            </a:r>
            <a:r>
              <a:rPr lang="en-US" altLang="ja-JP" sz="2000" dirty="0" smtClean="0"/>
              <a:t>	-</a:t>
            </a:r>
            <a:r>
              <a:rPr lang="en-US" altLang="ja-JP" sz="2000" dirty="0"/>
              <a:t>0.4	</a:t>
            </a:r>
            <a:r>
              <a:rPr lang="en-US" altLang="ja-JP" sz="2000" dirty="0" smtClean="0"/>
              <a:t>	-</a:t>
            </a:r>
            <a:r>
              <a:rPr lang="en-US" altLang="ja-JP" sz="2000" dirty="0"/>
              <a:t>0.3	</a:t>
            </a:r>
            <a:r>
              <a:rPr lang="en-US" altLang="ja-JP" sz="2000" dirty="0" smtClean="0"/>
              <a:t>	-</a:t>
            </a:r>
            <a:r>
              <a:rPr lang="en-US" altLang="ja-JP" sz="2000" dirty="0"/>
              <a:t>1.5	</a:t>
            </a:r>
            <a:r>
              <a:rPr lang="en-US" altLang="ja-JP" sz="2000" dirty="0" smtClean="0"/>
              <a:t>	-</a:t>
            </a:r>
            <a:r>
              <a:rPr lang="en-US" altLang="ja-JP" sz="2000" dirty="0"/>
              <a:t>0.5	</a:t>
            </a:r>
            <a:r>
              <a:rPr lang="en-US" altLang="ja-JP" sz="2000" dirty="0" smtClean="0"/>
              <a:t>	1.7</a:t>
            </a:r>
            <a:r>
              <a:rPr lang="en-US" altLang="ja-JP" sz="2000" dirty="0"/>
              <a:t>	</a:t>
            </a:r>
            <a:r>
              <a:rPr lang="en-US" altLang="ja-JP" sz="2000" dirty="0" smtClean="0"/>
              <a:t>	1.1</a:t>
            </a:r>
            <a:r>
              <a:rPr lang="en-US" altLang="ja-JP" sz="2000" dirty="0"/>
              <a:t>	</a:t>
            </a:r>
            <a:r>
              <a:rPr lang="en-US" altLang="ja-JP" sz="2000" dirty="0" smtClean="0"/>
              <a:t>	-</a:t>
            </a:r>
            <a:r>
              <a:rPr lang="en-US" altLang="ja-JP" sz="2000" dirty="0"/>
              <a:t>0.8	</a:t>
            </a:r>
          </a:p>
          <a:p>
            <a:r>
              <a:rPr lang="en-US" altLang="ja-JP" sz="2000" dirty="0"/>
              <a:t>-2.6	</a:t>
            </a:r>
            <a:r>
              <a:rPr lang="en-US" altLang="ja-JP" sz="2000" dirty="0" smtClean="0"/>
              <a:t>	1.6</a:t>
            </a:r>
            <a:r>
              <a:rPr lang="en-US" altLang="ja-JP" sz="2000" dirty="0"/>
              <a:t>	</a:t>
            </a:r>
            <a:r>
              <a:rPr lang="en-US" altLang="ja-JP" sz="2000" dirty="0" smtClean="0"/>
              <a:t>	-</a:t>
            </a:r>
            <a:r>
              <a:rPr lang="en-US" altLang="ja-JP" sz="2000" dirty="0"/>
              <a:t>3.8	</a:t>
            </a:r>
            <a:r>
              <a:rPr lang="en-US" altLang="ja-JP" sz="2000" dirty="0" smtClean="0"/>
              <a:t>	-</a:t>
            </a:r>
            <a:r>
              <a:rPr lang="en-US" altLang="ja-JP" sz="2000" dirty="0"/>
              <a:t>1.8	</a:t>
            </a:r>
            <a:r>
              <a:rPr lang="en-US" altLang="ja-JP" sz="2000" dirty="0" smtClean="0"/>
              <a:t>	1.9</a:t>
            </a:r>
            <a:r>
              <a:rPr lang="en-US" altLang="ja-JP" sz="2000" dirty="0"/>
              <a:t>	</a:t>
            </a:r>
            <a:r>
              <a:rPr lang="en-US" altLang="ja-JP" sz="2000" dirty="0" smtClean="0"/>
              <a:t>	1.2</a:t>
            </a:r>
            <a:r>
              <a:rPr lang="en-US" altLang="ja-JP" sz="2000" dirty="0"/>
              <a:t>	</a:t>
            </a:r>
            <a:r>
              <a:rPr lang="en-US" altLang="ja-JP" sz="2000" dirty="0" smtClean="0"/>
              <a:t>	-</a:t>
            </a:r>
            <a:r>
              <a:rPr lang="en-US" altLang="ja-JP" sz="2000" dirty="0"/>
              <a:t>0.6	</a:t>
            </a:r>
            <a:r>
              <a:rPr lang="en-US" altLang="ja-JP" sz="2000" dirty="0" smtClean="0"/>
              <a:t>	-</a:t>
            </a:r>
            <a:r>
              <a:rPr lang="en-US" altLang="ja-JP" sz="2000" dirty="0"/>
              <a:t>0.4	</a:t>
            </a:r>
          </a:p>
        </p:txBody>
      </p:sp>
      <p:pic>
        <p:nvPicPr>
          <p:cNvPr id="5" name="図 4"/>
          <p:cNvPicPr>
            <a:picLocks noChangeAspect="1"/>
          </p:cNvPicPr>
          <p:nvPr/>
        </p:nvPicPr>
        <p:blipFill>
          <a:blip r:embed="rId2"/>
          <a:stretch>
            <a:fillRect/>
          </a:stretch>
        </p:blipFill>
        <p:spPr>
          <a:xfrm>
            <a:off x="3234575" y="805099"/>
            <a:ext cx="2376599" cy="2376599"/>
          </a:xfrm>
          <a:prstGeom prst="rect">
            <a:avLst/>
          </a:prstGeom>
        </p:spPr>
      </p:pic>
      <p:sp>
        <p:nvSpPr>
          <p:cNvPr id="6" name="上下矢印 5"/>
          <p:cNvSpPr/>
          <p:nvPr/>
        </p:nvSpPr>
        <p:spPr>
          <a:xfrm>
            <a:off x="4363426" y="3181699"/>
            <a:ext cx="280559" cy="680929"/>
          </a:xfrm>
          <a:prstGeom prst="upDownArrow">
            <a:avLst>
              <a:gd name="adj1" fmla="val 50000"/>
              <a:gd name="adj2" fmla="val 37095"/>
            </a:avLst>
          </a:prstGeom>
          <a:solidFill>
            <a:srgbClr val="FF6600"/>
          </a:solidFill>
          <a:ln>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7" name="テキスト ボックス 6"/>
          <p:cNvSpPr txBox="1"/>
          <p:nvPr/>
        </p:nvSpPr>
        <p:spPr>
          <a:xfrm>
            <a:off x="4769499" y="3353184"/>
            <a:ext cx="753078" cy="369332"/>
          </a:xfrm>
          <a:prstGeom prst="rect">
            <a:avLst/>
          </a:prstGeom>
          <a:noFill/>
        </p:spPr>
        <p:txBody>
          <a:bodyPr wrap="square" rtlCol="0">
            <a:spAutoFit/>
          </a:bodyPr>
          <a:lstStyle/>
          <a:p>
            <a:r>
              <a:rPr kumimoji="1" lang="ja-JP" altLang="en-US" dirty="0" smtClean="0">
                <a:latin typeface="ヒラギノ角ゴ Pro W3"/>
                <a:ea typeface="ヒラギノ角ゴ Pro W3"/>
                <a:cs typeface="ヒラギノ角ゴ Pro W3"/>
              </a:rPr>
              <a:t>対応</a:t>
            </a:r>
            <a:endParaRPr kumimoji="1" lang="ja-JP" altLang="en-US" dirty="0">
              <a:latin typeface="ヒラギノ角ゴ Pro W3"/>
              <a:ea typeface="ヒラギノ角ゴ Pro W3"/>
              <a:cs typeface="ヒラギノ角ゴ Pro W3"/>
            </a:endParaRPr>
          </a:p>
        </p:txBody>
      </p:sp>
      <p:grpSp>
        <p:nvGrpSpPr>
          <p:cNvPr id="10" name="図形グループ 9"/>
          <p:cNvGrpSpPr/>
          <p:nvPr/>
        </p:nvGrpSpPr>
        <p:grpSpPr>
          <a:xfrm>
            <a:off x="118130" y="2144332"/>
            <a:ext cx="2998315" cy="1326377"/>
            <a:chOff x="118130" y="2144332"/>
            <a:chExt cx="2998315" cy="1326377"/>
          </a:xfrm>
        </p:grpSpPr>
        <p:sp>
          <p:nvSpPr>
            <p:cNvPr id="9" name="角丸四角形吹き出し 8"/>
            <p:cNvSpPr/>
            <p:nvPr/>
          </p:nvSpPr>
          <p:spPr>
            <a:xfrm>
              <a:off x="118130" y="2144332"/>
              <a:ext cx="2998315" cy="1323439"/>
            </a:xfrm>
            <a:prstGeom prst="wedgeRoundRectCallout">
              <a:avLst>
                <a:gd name="adj1" fmla="val -10983"/>
                <a:gd name="adj2" fmla="val 81470"/>
                <a:gd name="adj3" fmla="val 16667"/>
              </a:avLst>
            </a:prstGeom>
            <a:solidFill>
              <a:srgbClr val="CCFFCC"/>
            </a:solidFill>
            <a:ln>
              <a:solidFill>
                <a:srgbClr val="CCFFCC"/>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8" name="テキスト ボックス 7"/>
            <p:cNvSpPr txBox="1"/>
            <p:nvPr/>
          </p:nvSpPr>
          <p:spPr>
            <a:xfrm>
              <a:off x="118130" y="2147270"/>
              <a:ext cx="2998315" cy="1323439"/>
            </a:xfrm>
            <a:prstGeom prst="rect">
              <a:avLst/>
            </a:prstGeom>
            <a:noFill/>
          </p:spPr>
          <p:txBody>
            <a:bodyPr wrap="square" rtlCol="0">
              <a:spAutoFit/>
            </a:bodyPr>
            <a:lstStyle/>
            <a:p>
              <a:r>
                <a:rPr lang="ja-JP" altLang="en-US" sz="2000" dirty="0">
                  <a:latin typeface="ヒラギノ角ゴ Pro W3"/>
                  <a:ea typeface="ヒラギノ角ゴ Pro W3"/>
                  <a:cs typeface="ヒラギノ角ゴ Pro W3"/>
                </a:rPr>
                <a:t>左上のほうに絶対値の大きな値が集中して</a:t>
              </a:r>
              <a:r>
                <a:rPr lang="ja-JP" altLang="en-US" sz="2000" dirty="0" smtClean="0">
                  <a:latin typeface="ヒラギノ角ゴ Pro W3"/>
                  <a:ea typeface="ヒラギノ角ゴ Pro W3"/>
                  <a:cs typeface="ヒラギノ角ゴ Pro W3"/>
                </a:rPr>
                <a:t>いる</a:t>
              </a:r>
              <a:endParaRPr lang="en-US" altLang="ja-JP" sz="2000" dirty="0" smtClean="0">
                <a:latin typeface="ヒラギノ角ゴ Pro W3"/>
                <a:ea typeface="ヒラギノ角ゴ Pro W3"/>
                <a:cs typeface="ヒラギノ角ゴ Pro W3"/>
              </a:endParaRPr>
            </a:p>
            <a:p>
              <a:r>
                <a:rPr lang="en-US" altLang="ja-JP" sz="2000" dirty="0" smtClean="0">
                  <a:latin typeface="ヒラギノ角ゴ Pro W3"/>
                  <a:ea typeface="ヒラギノ角ゴ Pro W3"/>
                  <a:cs typeface="ヒラギノ角ゴ Pro W3"/>
                </a:rPr>
                <a:t>=</a:t>
              </a:r>
              <a:r>
                <a:rPr lang="ja-JP" altLang="en-US" sz="2000" dirty="0" smtClean="0">
                  <a:latin typeface="ヒラギノ角ゴ Pro W3"/>
                  <a:ea typeface="ヒラギノ角ゴ Pro W3"/>
                  <a:cs typeface="ヒラギノ角ゴ Pro W3"/>
                </a:rPr>
                <a:t>画像中</a:t>
              </a:r>
              <a:r>
                <a:rPr lang="ja-JP" altLang="en-US" sz="2000" dirty="0">
                  <a:latin typeface="ヒラギノ角ゴ Pro W3"/>
                  <a:ea typeface="ヒラギノ角ゴ Pro W3"/>
                  <a:cs typeface="ヒラギノ角ゴ Pro W3"/>
                </a:rPr>
                <a:t>に低周波成分が多いことの現れ</a:t>
              </a:r>
              <a:endParaRPr kumimoji="1" lang="ja-JP" altLang="en-US" sz="2000" dirty="0">
                <a:latin typeface="ヒラギノ角ゴ Pro W3"/>
                <a:ea typeface="ヒラギノ角ゴ Pro W3"/>
                <a:cs typeface="ヒラギノ角ゴ Pro W3"/>
              </a:endParaRPr>
            </a:p>
          </p:txBody>
        </p:sp>
      </p:grpSp>
    </p:spTree>
    <p:extLst>
      <p:ext uri="{BB962C8B-B14F-4D97-AF65-F5344CB8AC3E}">
        <p14:creationId xmlns:p14="http://schemas.microsoft.com/office/powerpoint/2010/main" val="3457824464"/>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457200" y="236292"/>
            <a:ext cx="7620000" cy="472583"/>
          </a:xfrm>
        </p:spPr>
        <p:txBody>
          <a:bodyPr/>
          <a:lstStyle/>
          <a:p>
            <a:r>
              <a:rPr kumimoji="1" lang="ja-JP" altLang="en-US" dirty="0" smtClean="0">
                <a:latin typeface="ヒラギノ角ゴ Pro W3"/>
                <a:ea typeface="ヒラギノ角ゴ Pro W3"/>
                <a:cs typeface="ヒラギノ角ゴ Pro W3"/>
              </a:rPr>
              <a:t>量子化テーブルは以下のものとする；</a:t>
            </a:r>
            <a:endParaRPr kumimoji="1" lang="ja-JP" altLang="en-US" dirty="0">
              <a:latin typeface="ヒラギノ角ゴ Pro W3"/>
              <a:ea typeface="ヒラギノ角ゴ Pro W3"/>
              <a:cs typeface="ヒラギノ角ゴ Pro W3"/>
            </a:endParaRPr>
          </a:p>
        </p:txBody>
      </p:sp>
      <p:sp>
        <p:nvSpPr>
          <p:cNvPr id="4" name="テキスト ボックス 3"/>
          <p:cNvSpPr txBox="1"/>
          <p:nvPr/>
        </p:nvSpPr>
        <p:spPr>
          <a:xfrm>
            <a:off x="2096252" y="753179"/>
            <a:ext cx="4031741" cy="2554545"/>
          </a:xfrm>
          <a:prstGeom prst="rect">
            <a:avLst/>
          </a:prstGeom>
          <a:noFill/>
        </p:spPr>
        <p:txBody>
          <a:bodyPr wrap="square" rtlCol="0">
            <a:spAutoFit/>
          </a:bodyPr>
          <a:lstStyle/>
          <a:p>
            <a:r>
              <a:rPr lang="en-US" altLang="ja-JP" sz="2000" dirty="0"/>
              <a:t>16	11	10	16	24	40	51	61	</a:t>
            </a:r>
          </a:p>
          <a:p>
            <a:r>
              <a:rPr lang="en-US" altLang="ja-JP" sz="2000" dirty="0"/>
              <a:t>12	12	14	19	26	58	60	55	</a:t>
            </a:r>
          </a:p>
          <a:p>
            <a:r>
              <a:rPr lang="en-US" altLang="ja-JP" sz="2000" dirty="0"/>
              <a:t>14	13	16	24	40	57	69	56	</a:t>
            </a:r>
          </a:p>
          <a:p>
            <a:r>
              <a:rPr lang="en-US" altLang="ja-JP" sz="2000" dirty="0"/>
              <a:t>14	17	22	29	51	87	80	62	</a:t>
            </a:r>
          </a:p>
          <a:p>
            <a:r>
              <a:rPr lang="en-US" altLang="ja-JP" sz="2000" dirty="0"/>
              <a:t>18	22	37	56	68	109	103	77	</a:t>
            </a:r>
          </a:p>
          <a:p>
            <a:r>
              <a:rPr lang="en-US" altLang="ja-JP" sz="2000" dirty="0"/>
              <a:t>24	35	55	64	81	104	113	92	</a:t>
            </a:r>
          </a:p>
          <a:p>
            <a:r>
              <a:rPr lang="en-US" altLang="ja-JP" sz="2000" dirty="0"/>
              <a:t>49	64	78	87	103	121	120	101	</a:t>
            </a:r>
          </a:p>
          <a:p>
            <a:r>
              <a:rPr lang="en-US" altLang="ja-JP" sz="2000" dirty="0"/>
              <a:t>72	92	95	98	112	100	103	99</a:t>
            </a:r>
            <a:r>
              <a:rPr lang="en-US" altLang="ja-JP" dirty="0"/>
              <a:t>	</a:t>
            </a:r>
          </a:p>
        </p:txBody>
      </p:sp>
      <p:sp>
        <p:nvSpPr>
          <p:cNvPr id="5" name="コンテンツ プレースホルダー 2"/>
          <p:cNvSpPr txBox="1">
            <a:spLocks/>
          </p:cNvSpPr>
          <p:nvPr/>
        </p:nvSpPr>
        <p:spPr>
          <a:xfrm>
            <a:off x="457200" y="3430949"/>
            <a:ext cx="7620000" cy="472583"/>
          </a:xfrm>
          <a:prstGeom prst="rect">
            <a:avLst/>
          </a:prstGeom>
        </p:spPr>
        <p:txBody>
          <a:bodyPr vert="horz" lIns="91440" tIns="45720" rIns="91440" bIns="45720" rtlCol="0">
            <a:normAutofit fontScale="85000" lnSpcReduction="10000"/>
          </a:bodyPr>
          <a:lstStyle>
            <a:lvl1pPr marL="342900" indent="-228600" algn="l" defTabSz="914400" rtl="0" eaLnBrk="1" latinLnBrk="0" hangingPunct="1">
              <a:spcBef>
                <a:spcPct val="20000"/>
              </a:spcBef>
              <a:buClr>
                <a:schemeClr val="accent1"/>
              </a:buClr>
              <a:buFont typeface="Arial" pitchFamily="34" charset="0"/>
              <a:buChar char="•"/>
              <a:defRPr kumimoji="1"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kumimoji="1"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kumimoji="1"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kumimoji="1"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kumimoji="1"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kumimoji="1"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kumimoji="1"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kumimoji="1"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kumimoji="1" sz="1400" kern="1200">
                <a:solidFill>
                  <a:schemeClr val="tx1"/>
                </a:solidFill>
                <a:latin typeface="+mn-lt"/>
                <a:ea typeface="+mn-ea"/>
                <a:cs typeface="+mn-cs"/>
              </a:defRPr>
            </a:lvl9pPr>
          </a:lstStyle>
          <a:p>
            <a:r>
              <a:rPr lang="en-US" altLang="ja-JP" dirty="0" smtClean="0">
                <a:latin typeface="ヒラギノ角ゴ Pro W3"/>
                <a:ea typeface="ヒラギノ角ゴ Pro W3"/>
                <a:cs typeface="ヒラギノ角ゴ Pro W3"/>
              </a:rPr>
              <a:t>DCT</a:t>
            </a:r>
            <a:r>
              <a:rPr lang="ja-JP" altLang="en-US" dirty="0" smtClean="0">
                <a:latin typeface="ヒラギノ角ゴ Pro W3"/>
                <a:ea typeface="ヒラギノ角ゴ Pro W3"/>
                <a:cs typeface="ヒラギノ角ゴ Pro W3"/>
              </a:rPr>
              <a:t>係数の各成分を量子化テーブルの対応する成分で割った結果</a:t>
            </a:r>
            <a:endParaRPr lang="ja-JP" altLang="en-US" dirty="0">
              <a:latin typeface="ヒラギノ角ゴ Pro W3"/>
              <a:ea typeface="ヒラギノ角ゴ Pro W3"/>
              <a:cs typeface="ヒラギノ角ゴ Pro W3"/>
            </a:endParaRPr>
          </a:p>
        </p:txBody>
      </p:sp>
      <p:sp>
        <p:nvSpPr>
          <p:cNvPr id="6" name="テキスト ボックス 5"/>
          <p:cNvSpPr txBox="1"/>
          <p:nvPr/>
        </p:nvSpPr>
        <p:spPr>
          <a:xfrm>
            <a:off x="2096252" y="3947837"/>
            <a:ext cx="3913612" cy="2554545"/>
          </a:xfrm>
          <a:prstGeom prst="rect">
            <a:avLst/>
          </a:prstGeom>
          <a:noFill/>
        </p:spPr>
        <p:txBody>
          <a:bodyPr wrap="square" rtlCol="0">
            <a:spAutoFit/>
          </a:bodyPr>
          <a:lstStyle/>
          <a:p>
            <a:r>
              <a:rPr lang="en-US" altLang="ja-JP" sz="2000" dirty="0"/>
              <a:t>15	0	-1	0	0	0	0	0	</a:t>
            </a:r>
          </a:p>
          <a:p>
            <a:r>
              <a:rPr lang="en-US" altLang="ja-JP" sz="2000" dirty="0"/>
              <a:t>-2	-1	0	0	0	0	0	0	</a:t>
            </a:r>
          </a:p>
          <a:p>
            <a:r>
              <a:rPr lang="en-US" altLang="ja-JP" sz="2000" dirty="0"/>
              <a:t>-1	-1	0	0	0	0	0	0	</a:t>
            </a:r>
          </a:p>
          <a:p>
            <a:r>
              <a:rPr lang="en-US" altLang="ja-JP" sz="2000" dirty="0"/>
              <a:t>0	0	0	0	0	0	0	0	</a:t>
            </a:r>
          </a:p>
          <a:p>
            <a:r>
              <a:rPr lang="en-US" altLang="ja-JP" sz="2000" dirty="0"/>
              <a:t>0	0	0	0	0	0	0	0	</a:t>
            </a:r>
          </a:p>
          <a:p>
            <a:r>
              <a:rPr lang="en-US" altLang="ja-JP" sz="2000" dirty="0"/>
              <a:t>0	0	0	0	0	0	0	0	</a:t>
            </a:r>
          </a:p>
          <a:p>
            <a:r>
              <a:rPr lang="en-US" altLang="ja-JP" sz="2000" dirty="0"/>
              <a:t>0	0	0	0	0	0	0	0	</a:t>
            </a:r>
          </a:p>
          <a:p>
            <a:r>
              <a:rPr lang="en-US" altLang="ja-JP" sz="2000" dirty="0"/>
              <a:t>0	0	0	0	0	0	0	0	</a:t>
            </a:r>
          </a:p>
        </p:txBody>
      </p:sp>
      <p:sp>
        <p:nvSpPr>
          <p:cNvPr id="7" name="角丸四角形吹き出し 6"/>
          <p:cNvSpPr/>
          <p:nvPr/>
        </p:nvSpPr>
        <p:spPr>
          <a:xfrm>
            <a:off x="6009864" y="3903532"/>
            <a:ext cx="2200171" cy="2121909"/>
          </a:xfrm>
          <a:prstGeom prst="wedgeRoundRectCallout">
            <a:avLst>
              <a:gd name="adj1" fmla="val -56404"/>
              <a:gd name="adj2" fmla="val 60702"/>
              <a:gd name="adj3" fmla="val 16667"/>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kumimoji="1" lang="ja-JP" altLang="en-US"/>
          </a:p>
        </p:txBody>
      </p:sp>
      <p:sp>
        <p:nvSpPr>
          <p:cNvPr id="8" name="テキスト ボックス 7"/>
          <p:cNvSpPr txBox="1"/>
          <p:nvPr/>
        </p:nvSpPr>
        <p:spPr>
          <a:xfrm>
            <a:off x="6127993" y="3947837"/>
            <a:ext cx="2200171" cy="2031325"/>
          </a:xfrm>
          <a:prstGeom prst="rect">
            <a:avLst/>
          </a:prstGeom>
          <a:noFill/>
        </p:spPr>
        <p:txBody>
          <a:bodyPr wrap="square" rtlCol="0">
            <a:spAutoFit/>
          </a:bodyPr>
          <a:lstStyle/>
          <a:p>
            <a:r>
              <a:rPr lang="ja-JP" altLang="en-US" dirty="0">
                <a:latin typeface="ヒラギノ角ゴ Pro W3"/>
                <a:ea typeface="ヒラギノ角ゴ Pro W3"/>
                <a:cs typeface="ヒラギノ角ゴ Pro W3"/>
              </a:rPr>
              <a:t>高周波成分を代表する係数はことごとくゼロになって</a:t>
            </a:r>
            <a:r>
              <a:rPr lang="ja-JP" altLang="en-US" dirty="0" smtClean="0">
                <a:latin typeface="ヒラギノ角ゴ Pro W3"/>
                <a:ea typeface="ヒラギノ角ゴ Pro W3"/>
                <a:cs typeface="ヒラギノ角ゴ Pro W3"/>
              </a:rPr>
              <a:t>いるので，これ</a:t>
            </a:r>
            <a:r>
              <a:rPr lang="ja-JP" altLang="en-US" dirty="0">
                <a:latin typeface="ヒラギノ角ゴ Pro W3"/>
                <a:ea typeface="ヒラギノ角ゴ Pro W3"/>
                <a:cs typeface="ヒラギノ角ゴ Pro W3"/>
              </a:rPr>
              <a:t>なら</a:t>
            </a:r>
            <a:r>
              <a:rPr lang="ja-JP" altLang="en-US" dirty="0" smtClean="0">
                <a:latin typeface="ヒラギノ角ゴ Pro W3"/>
                <a:ea typeface="ヒラギノ角ゴ Pro W3"/>
                <a:cs typeface="ヒラギノ角ゴ Pro W3"/>
              </a:rPr>
              <a:t>、「～</a:t>
            </a:r>
            <a:r>
              <a:rPr lang="ja-JP" altLang="en-US" dirty="0">
                <a:latin typeface="ヒラギノ角ゴ Pro W3"/>
                <a:ea typeface="ヒラギノ角ゴ Pro W3"/>
                <a:cs typeface="ヒラギノ角ゴ Pro W3"/>
              </a:rPr>
              <a:t>以降は全部ゼロ」という記録の仕方で</a:t>
            </a:r>
            <a:r>
              <a:rPr lang="ja-JP" altLang="en-US" dirty="0" smtClean="0">
                <a:latin typeface="ヒラギノ角ゴ Pro W3"/>
                <a:ea typeface="ヒラギノ角ゴ Pro W3"/>
                <a:cs typeface="ヒラギノ角ゴ Pro W3"/>
              </a:rPr>
              <a:t>十分</a:t>
            </a:r>
            <a:endParaRPr kumimoji="1" lang="ja-JP" altLang="en-US" dirty="0">
              <a:latin typeface="ヒラギノ角ゴ Pro W3"/>
              <a:ea typeface="ヒラギノ角ゴ Pro W3"/>
              <a:cs typeface="ヒラギノ角ゴ Pro W3"/>
            </a:endParaRPr>
          </a:p>
        </p:txBody>
      </p:sp>
    </p:spTree>
    <p:extLst>
      <p:ext uri="{BB962C8B-B14F-4D97-AF65-F5344CB8AC3E}">
        <p14:creationId xmlns:p14="http://schemas.microsoft.com/office/powerpoint/2010/main" val="1373002069"/>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7620000" cy="700066"/>
          </a:xfrm>
        </p:spPr>
        <p:txBody>
          <a:bodyPr/>
          <a:lstStyle/>
          <a:p>
            <a:r>
              <a:rPr kumimoji="1" lang="ja-JP" altLang="en-US" sz="3200" dirty="0" smtClean="0"/>
              <a:t>画像を表示するとき</a:t>
            </a:r>
            <a:r>
              <a:rPr kumimoji="1" lang="en-US" altLang="ja-JP" sz="3200" dirty="0" smtClean="0"/>
              <a:t>=</a:t>
            </a:r>
            <a:r>
              <a:rPr kumimoji="1" lang="ja-JP" altLang="en-US" sz="3200" dirty="0" smtClean="0"/>
              <a:t>復元はどうするの？</a:t>
            </a:r>
            <a:endParaRPr kumimoji="1" lang="ja-JP" altLang="en-US" sz="3200" dirty="0"/>
          </a:p>
        </p:txBody>
      </p:sp>
      <p:sp>
        <p:nvSpPr>
          <p:cNvPr id="3" name="コンテンツ プレースホルダー 2"/>
          <p:cNvSpPr>
            <a:spLocks noGrp="1"/>
          </p:cNvSpPr>
          <p:nvPr>
            <p:ph idx="1"/>
          </p:nvPr>
        </p:nvSpPr>
        <p:spPr>
          <a:xfrm>
            <a:off x="457200" y="974704"/>
            <a:ext cx="7620000" cy="1048544"/>
          </a:xfrm>
        </p:spPr>
        <p:txBody>
          <a:bodyPr>
            <a:normAutofit/>
          </a:bodyPr>
          <a:lstStyle/>
          <a:p>
            <a:r>
              <a:rPr kumimoji="1" lang="ja-JP" altLang="en-US" dirty="0" smtClean="0">
                <a:latin typeface="ヒラギノ角ゴ Pro W3"/>
                <a:ea typeface="ヒラギノ角ゴ Pro W3"/>
                <a:cs typeface="ヒラギノ角ゴ Pro W3"/>
              </a:rPr>
              <a:t>この手順の逆をやれば良い；量子化テーブルを掛けると，</a:t>
            </a:r>
            <a:r>
              <a:rPr kumimoji="1" lang="en-US" altLang="ja-JP" dirty="0" smtClean="0">
                <a:latin typeface="ヒラギノ角ゴ Pro W3"/>
                <a:ea typeface="ヒラギノ角ゴ Pro W3"/>
                <a:cs typeface="ヒラギノ角ゴ Pro W3"/>
              </a:rPr>
              <a:t>DCT</a:t>
            </a:r>
            <a:r>
              <a:rPr lang="ja-JP" altLang="en-US" dirty="0" smtClean="0">
                <a:latin typeface="ヒラギノ角ゴ Pro W3"/>
                <a:ea typeface="ヒラギノ角ゴ Pro W3"/>
                <a:cs typeface="ヒラギノ角ゴ Pro W3"/>
              </a:rPr>
              <a:t>係数が復元される</a:t>
            </a:r>
            <a:endParaRPr kumimoji="1" lang="ja-JP" altLang="en-US" dirty="0">
              <a:latin typeface="ヒラギノ角ゴ Pro W3"/>
              <a:ea typeface="ヒラギノ角ゴ Pro W3"/>
              <a:cs typeface="ヒラギノ角ゴ Pro W3"/>
            </a:endParaRPr>
          </a:p>
        </p:txBody>
      </p:sp>
      <p:sp>
        <p:nvSpPr>
          <p:cNvPr id="4" name="テキスト ボックス 3"/>
          <p:cNvSpPr txBox="1"/>
          <p:nvPr/>
        </p:nvSpPr>
        <p:spPr>
          <a:xfrm>
            <a:off x="2584093" y="2052785"/>
            <a:ext cx="3986888" cy="2554545"/>
          </a:xfrm>
          <a:prstGeom prst="rect">
            <a:avLst/>
          </a:prstGeom>
          <a:noFill/>
        </p:spPr>
        <p:txBody>
          <a:bodyPr wrap="square" rtlCol="0">
            <a:spAutoFit/>
          </a:bodyPr>
          <a:lstStyle/>
          <a:p>
            <a:r>
              <a:rPr lang="en-US" altLang="ja-JP" sz="2000" dirty="0"/>
              <a:t>240	0	-10	0	0	0	0	0	</a:t>
            </a:r>
          </a:p>
          <a:p>
            <a:r>
              <a:rPr lang="en-US" altLang="ja-JP" sz="2000" dirty="0"/>
              <a:t>-24	-12	0	0	0	0	0	0	</a:t>
            </a:r>
          </a:p>
          <a:p>
            <a:r>
              <a:rPr lang="en-US" altLang="ja-JP" sz="2000" dirty="0"/>
              <a:t>-14	-13	0	0	0	0	0	0	</a:t>
            </a:r>
          </a:p>
          <a:p>
            <a:r>
              <a:rPr lang="en-US" altLang="ja-JP" sz="2000" dirty="0"/>
              <a:t>0	0	0	0	0	0	0	0	</a:t>
            </a:r>
          </a:p>
          <a:p>
            <a:r>
              <a:rPr lang="en-US" altLang="ja-JP" sz="2000" dirty="0"/>
              <a:t>0	0	0	0	0	0	0	0	</a:t>
            </a:r>
          </a:p>
          <a:p>
            <a:r>
              <a:rPr lang="en-US" altLang="ja-JP" sz="2000" dirty="0"/>
              <a:t>0	0	0	0	0	0	0	0	</a:t>
            </a:r>
          </a:p>
          <a:p>
            <a:r>
              <a:rPr lang="en-US" altLang="ja-JP" sz="2000" dirty="0"/>
              <a:t>0	0	0	0	0	0	0	0	</a:t>
            </a:r>
          </a:p>
          <a:p>
            <a:r>
              <a:rPr lang="en-US" altLang="ja-JP" sz="2000" dirty="0"/>
              <a:t>0	0	0	0	0	0	0	0	</a:t>
            </a:r>
          </a:p>
        </p:txBody>
      </p:sp>
    </p:spTree>
    <p:extLst>
      <p:ext uri="{BB962C8B-B14F-4D97-AF65-F5344CB8AC3E}">
        <p14:creationId xmlns:p14="http://schemas.microsoft.com/office/powerpoint/2010/main" val="1387415935"/>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457200" y="354438"/>
            <a:ext cx="7620000" cy="546424"/>
          </a:xfrm>
        </p:spPr>
        <p:txBody>
          <a:bodyPr/>
          <a:lstStyle/>
          <a:p>
            <a:r>
              <a:rPr kumimoji="1" lang="ja-JP" altLang="en-US" dirty="0" smtClean="0">
                <a:latin typeface="ヒラギノ角ゴ Pro W3"/>
                <a:ea typeface="ヒラギノ角ゴ Pro W3"/>
                <a:cs typeface="ヒラギノ角ゴ Pro W3"/>
              </a:rPr>
              <a:t>逆</a:t>
            </a:r>
            <a:r>
              <a:rPr kumimoji="1" lang="en-US" altLang="ja-JP" dirty="0" smtClean="0">
                <a:latin typeface="ヒラギノ角ゴ Pro W3"/>
                <a:ea typeface="ヒラギノ角ゴ Pro W3"/>
                <a:cs typeface="ヒラギノ角ゴ Pro W3"/>
              </a:rPr>
              <a:t>DCT</a:t>
            </a:r>
            <a:r>
              <a:rPr kumimoji="1" lang="ja-JP" altLang="en-US" dirty="0" smtClean="0">
                <a:latin typeface="ヒラギノ角ゴ Pro W3"/>
                <a:ea typeface="ヒラギノ角ゴ Pro W3"/>
                <a:cs typeface="ヒラギノ角ゴ Pro W3"/>
              </a:rPr>
              <a:t>を施す；</a:t>
            </a:r>
            <a:endParaRPr kumimoji="1" lang="ja-JP" altLang="en-US" dirty="0">
              <a:latin typeface="ヒラギノ角ゴ Pro W3"/>
              <a:ea typeface="ヒラギノ角ゴ Pro W3"/>
              <a:cs typeface="ヒラギノ角ゴ Pro W3"/>
            </a:endParaRPr>
          </a:p>
        </p:txBody>
      </p:sp>
      <p:sp>
        <p:nvSpPr>
          <p:cNvPr id="4" name="テキスト ボックス 3"/>
          <p:cNvSpPr txBox="1"/>
          <p:nvPr/>
        </p:nvSpPr>
        <p:spPr>
          <a:xfrm>
            <a:off x="2377089" y="945167"/>
            <a:ext cx="3839779" cy="2308324"/>
          </a:xfrm>
          <a:prstGeom prst="rect">
            <a:avLst/>
          </a:prstGeom>
          <a:noFill/>
        </p:spPr>
        <p:txBody>
          <a:bodyPr wrap="square" rtlCol="0">
            <a:spAutoFit/>
          </a:bodyPr>
          <a:lstStyle/>
          <a:p>
            <a:r>
              <a:rPr lang="en-US" altLang="ja-JP" dirty="0"/>
              <a:t>144	146	149	152	154	156	156	156	</a:t>
            </a:r>
          </a:p>
          <a:p>
            <a:r>
              <a:rPr lang="en-US" altLang="ja-JP" dirty="0"/>
              <a:t>148	150	152	154	156	156	156	156	</a:t>
            </a:r>
          </a:p>
          <a:p>
            <a:r>
              <a:rPr lang="en-US" altLang="ja-JP" dirty="0"/>
              <a:t>155	156	157	158	158	157	156	155	</a:t>
            </a:r>
          </a:p>
          <a:p>
            <a:r>
              <a:rPr lang="en-US" altLang="ja-JP" dirty="0"/>
              <a:t>160	161	161	162	161	159	157	155	</a:t>
            </a:r>
          </a:p>
          <a:p>
            <a:r>
              <a:rPr lang="en-US" altLang="ja-JP" dirty="0"/>
              <a:t>163	163	164	163	162	160	158	156	</a:t>
            </a:r>
          </a:p>
          <a:p>
            <a:r>
              <a:rPr lang="en-US" altLang="ja-JP" dirty="0"/>
              <a:t>163	164	164	164	162	160	158	157	</a:t>
            </a:r>
          </a:p>
          <a:p>
            <a:r>
              <a:rPr lang="en-US" altLang="ja-JP" dirty="0"/>
              <a:t>160	161	162	162	162	161	159	158	</a:t>
            </a:r>
          </a:p>
          <a:p>
            <a:r>
              <a:rPr lang="en-US" altLang="ja-JP" dirty="0"/>
              <a:t>158	159	161	161	162	161	159	158	</a:t>
            </a:r>
          </a:p>
        </p:txBody>
      </p:sp>
      <p:sp>
        <p:nvSpPr>
          <p:cNvPr id="5" name="コンテンツ プレースホルダー 2"/>
          <p:cNvSpPr txBox="1">
            <a:spLocks/>
          </p:cNvSpPr>
          <p:nvPr/>
        </p:nvSpPr>
        <p:spPr>
          <a:xfrm>
            <a:off x="609600" y="3386644"/>
            <a:ext cx="7620000" cy="546424"/>
          </a:xfrm>
          <a:prstGeom prst="rect">
            <a:avLst/>
          </a:prstGeom>
        </p:spPr>
        <p:txBody>
          <a:bodyPr vert="horz" lIns="91440" tIns="45720" rIns="91440" bIns="45720" rtlCol="0">
            <a:normAutofit/>
          </a:bodyPr>
          <a:lstStyle>
            <a:lvl1pPr marL="342900" indent="-228600" algn="l" defTabSz="914400" rtl="0" eaLnBrk="1" latinLnBrk="0" hangingPunct="1">
              <a:spcBef>
                <a:spcPct val="20000"/>
              </a:spcBef>
              <a:buClr>
                <a:schemeClr val="accent1"/>
              </a:buClr>
              <a:buFont typeface="Arial" pitchFamily="34" charset="0"/>
              <a:buChar char="•"/>
              <a:defRPr kumimoji="1"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kumimoji="1"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kumimoji="1"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kumimoji="1"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kumimoji="1"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kumimoji="1"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kumimoji="1"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kumimoji="1"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kumimoji="1" sz="1400" kern="1200">
                <a:solidFill>
                  <a:schemeClr val="tx1"/>
                </a:solidFill>
                <a:latin typeface="+mn-lt"/>
                <a:ea typeface="+mn-ea"/>
                <a:cs typeface="+mn-cs"/>
              </a:defRPr>
            </a:lvl9pPr>
          </a:lstStyle>
          <a:p>
            <a:r>
              <a:rPr lang="ja-JP" altLang="en-US" dirty="0" smtClean="0">
                <a:latin typeface="ヒラギノ角ゴ Pro W3"/>
                <a:ea typeface="ヒラギノ角ゴ Pro W3"/>
                <a:cs typeface="ヒラギノ角ゴ Pro W3"/>
              </a:rPr>
              <a:t>もとの画像データとの比較</a:t>
            </a:r>
            <a:r>
              <a:rPr lang="en-US" altLang="ja-JP" dirty="0" smtClean="0">
                <a:latin typeface="ヒラギノ角ゴ Pro W3"/>
                <a:ea typeface="ヒラギノ角ゴ Pro W3"/>
                <a:cs typeface="ヒラギノ角ゴ Pro W3"/>
              </a:rPr>
              <a:t>…</a:t>
            </a:r>
            <a:r>
              <a:rPr lang="ja-JP" altLang="en-US" dirty="0" smtClean="0">
                <a:latin typeface="ヒラギノ角ゴ Pro W3"/>
                <a:ea typeface="ヒラギノ角ゴ Pro W3"/>
                <a:cs typeface="ヒラギノ角ゴ Pro W3"/>
              </a:rPr>
              <a:t>大まかには同じ</a:t>
            </a:r>
            <a:endParaRPr lang="ja-JP" altLang="en-US" dirty="0">
              <a:latin typeface="ヒラギノ角ゴ Pro W3"/>
              <a:ea typeface="ヒラギノ角ゴ Pro W3"/>
              <a:cs typeface="ヒラギノ角ゴ Pro W3"/>
            </a:endParaRPr>
          </a:p>
        </p:txBody>
      </p:sp>
      <p:sp>
        <p:nvSpPr>
          <p:cNvPr id="6" name="テキスト ボックス 5"/>
          <p:cNvSpPr txBox="1"/>
          <p:nvPr/>
        </p:nvSpPr>
        <p:spPr>
          <a:xfrm>
            <a:off x="2377089" y="4046497"/>
            <a:ext cx="3839779" cy="2585323"/>
          </a:xfrm>
          <a:prstGeom prst="rect">
            <a:avLst/>
          </a:prstGeom>
          <a:noFill/>
        </p:spPr>
        <p:txBody>
          <a:bodyPr wrap="square" rtlCol="0">
            <a:spAutoFit/>
          </a:bodyPr>
          <a:lstStyle/>
          <a:p>
            <a:r>
              <a:rPr lang="en-US" altLang="ja-JP" dirty="0"/>
              <a:t>139	144	149	153	155	155	155	155	</a:t>
            </a:r>
          </a:p>
          <a:p>
            <a:r>
              <a:rPr lang="en-US" altLang="ja-JP" dirty="0"/>
              <a:t>144	151	153	156	159	156	156	156	</a:t>
            </a:r>
          </a:p>
          <a:p>
            <a:r>
              <a:rPr lang="en-US" altLang="ja-JP" dirty="0"/>
              <a:t>150	155	160	163	158	156	156	156	</a:t>
            </a:r>
          </a:p>
          <a:p>
            <a:r>
              <a:rPr lang="en-US" altLang="ja-JP" dirty="0"/>
              <a:t>159	161	162	160	160	159	159	159	</a:t>
            </a:r>
          </a:p>
          <a:p>
            <a:r>
              <a:rPr lang="en-US" altLang="ja-JP" dirty="0"/>
              <a:t>159	160	161	162	162	155	155	155	</a:t>
            </a:r>
          </a:p>
          <a:p>
            <a:r>
              <a:rPr lang="en-US" altLang="ja-JP" dirty="0"/>
              <a:t>161	161	161	161	160	157	157	157	</a:t>
            </a:r>
          </a:p>
          <a:p>
            <a:r>
              <a:rPr lang="en-US" altLang="ja-JP" dirty="0"/>
              <a:t>162	162	161	163	162	157	157	157	</a:t>
            </a:r>
          </a:p>
          <a:p>
            <a:r>
              <a:rPr lang="en-US" altLang="ja-JP" dirty="0"/>
              <a:t>162	162	161	161	163	158	158	158	</a:t>
            </a:r>
          </a:p>
          <a:p>
            <a:endParaRPr kumimoji="1" lang="ja-JP" altLang="en-US" dirty="0"/>
          </a:p>
        </p:txBody>
      </p:sp>
    </p:spTree>
    <p:extLst>
      <p:ext uri="{BB962C8B-B14F-4D97-AF65-F5344CB8AC3E}">
        <p14:creationId xmlns:p14="http://schemas.microsoft.com/office/powerpoint/2010/main" val="2336113141"/>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457200" y="354438"/>
            <a:ext cx="7620000" cy="827021"/>
          </a:xfrm>
        </p:spPr>
        <p:txBody>
          <a:bodyPr/>
          <a:lstStyle/>
          <a:p>
            <a:r>
              <a:rPr kumimoji="1" lang="en-US" altLang="ja-JP" dirty="0" smtClean="0">
                <a:latin typeface="ヒラギノ角ゴ Pro W3"/>
                <a:ea typeface="ヒラギノ角ゴ Pro W3"/>
                <a:cs typeface="ヒラギノ角ゴ Pro W3"/>
              </a:rPr>
              <a:t>JPEG</a:t>
            </a:r>
            <a:r>
              <a:rPr kumimoji="1" lang="ja-JP" altLang="en-US" dirty="0" smtClean="0">
                <a:latin typeface="ヒラギノ角ゴ Pro W3"/>
                <a:ea typeface="ヒラギノ角ゴ Pro W3"/>
                <a:cs typeface="ヒラギノ角ゴ Pro W3"/>
              </a:rPr>
              <a:t>の仕様書には，量子化テーブルの推奨値は以下のように書かれている；</a:t>
            </a:r>
            <a:endParaRPr kumimoji="1" lang="ja-JP" altLang="en-US" dirty="0">
              <a:latin typeface="ヒラギノ角ゴ Pro W3"/>
              <a:ea typeface="ヒラギノ角ゴ Pro W3"/>
              <a:cs typeface="ヒラギノ角ゴ Pro W3"/>
            </a:endParaRPr>
          </a:p>
        </p:txBody>
      </p:sp>
      <p:sp>
        <p:nvSpPr>
          <p:cNvPr id="4" name="テキスト ボックス 3"/>
          <p:cNvSpPr txBox="1"/>
          <p:nvPr/>
        </p:nvSpPr>
        <p:spPr>
          <a:xfrm>
            <a:off x="92289" y="1388213"/>
            <a:ext cx="4370810" cy="2985433"/>
          </a:xfrm>
          <a:prstGeom prst="rect">
            <a:avLst/>
          </a:prstGeom>
          <a:noFill/>
        </p:spPr>
        <p:txBody>
          <a:bodyPr wrap="square" rtlCol="0">
            <a:spAutoFit/>
          </a:bodyPr>
          <a:lstStyle/>
          <a:p>
            <a:pPr marL="285750" indent="-285750">
              <a:buFont typeface="Wingdings" charset="2"/>
              <a:buChar char="l"/>
            </a:pPr>
            <a:r>
              <a:rPr lang="ja-JP" altLang="en-US" sz="2400" dirty="0" smtClean="0">
                <a:latin typeface="ヒラギノ角ゴ Pro W3"/>
                <a:ea typeface="ヒラギノ角ゴ Pro W3"/>
                <a:cs typeface="ヒラギノ角ゴ Pro W3"/>
              </a:rPr>
              <a:t>輝度成分</a:t>
            </a:r>
            <a:r>
              <a:rPr lang="ja-JP" altLang="en-US" sz="2400" dirty="0"/>
              <a:t>　</a:t>
            </a:r>
            <a:endParaRPr lang="en-US" altLang="ja-JP" sz="2400" dirty="0" smtClean="0"/>
          </a:p>
          <a:p>
            <a:r>
              <a:rPr lang="ja-JP" altLang="en-US" sz="2400" dirty="0" smtClean="0"/>
              <a:t>　</a:t>
            </a:r>
            <a:r>
              <a:rPr lang="en-US" altLang="ja-JP" sz="2000" dirty="0" smtClean="0"/>
              <a:t>16	11	10	16	24	40	51	61</a:t>
            </a:r>
            <a:endParaRPr lang="en-US" altLang="ja-JP" sz="2000" dirty="0"/>
          </a:p>
          <a:p>
            <a:r>
              <a:rPr lang="ja-JP" altLang="en-US" sz="2000" dirty="0"/>
              <a:t>　</a:t>
            </a:r>
            <a:r>
              <a:rPr lang="en-US" altLang="ja-JP" sz="2000" dirty="0" smtClean="0"/>
              <a:t>12	12	14	19	26	58	60	55</a:t>
            </a:r>
            <a:endParaRPr lang="en-US" altLang="ja-JP" sz="2000" dirty="0"/>
          </a:p>
          <a:p>
            <a:r>
              <a:rPr lang="ja-JP" altLang="en-US" sz="2000" dirty="0"/>
              <a:t>　</a:t>
            </a:r>
            <a:r>
              <a:rPr lang="en-US" altLang="ja-JP" sz="2000" dirty="0" smtClean="0"/>
              <a:t>14	13	16	24	40	57	69	56</a:t>
            </a:r>
            <a:endParaRPr lang="en-US" altLang="ja-JP" sz="2000" dirty="0"/>
          </a:p>
          <a:p>
            <a:r>
              <a:rPr lang="ja-JP" altLang="en-US" sz="2000" dirty="0"/>
              <a:t>　</a:t>
            </a:r>
            <a:r>
              <a:rPr lang="en-US" altLang="ja-JP" sz="2000" dirty="0" smtClean="0"/>
              <a:t>14	17	22	29	51	87	80	62</a:t>
            </a:r>
            <a:endParaRPr lang="en-US" altLang="ja-JP" sz="2000" dirty="0"/>
          </a:p>
          <a:p>
            <a:r>
              <a:rPr lang="ja-JP" altLang="en-US" sz="2000" dirty="0"/>
              <a:t>　</a:t>
            </a:r>
            <a:r>
              <a:rPr lang="en-US" altLang="ja-JP" sz="2000" dirty="0" smtClean="0"/>
              <a:t>18	22	37	56	68	109	103	77</a:t>
            </a:r>
            <a:endParaRPr lang="en-US" altLang="ja-JP" sz="2000" dirty="0"/>
          </a:p>
          <a:p>
            <a:r>
              <a:rPr lang="ja-JP" altLang="en-US" sz="2000" dirty="0"/>
              <a:t>　</a:t>
            </a:r>
            <a:r>
              <a:rPr lang="en-US" altLang="ja-JP" sz="2000" dirty="0" smtClean="0"/>
              <a:t>24	35	55	64	81	104	113	92</a:t>
            </a:r>
            <a:endParaRPr lang="en-US" altLang="ja-JP" sz="2000" dirty="0"/>
          </a:p>
          <a:p>
            <a:r>
              <a:rPr lang="ja-JP" altLang="en-US" sz="2000" dirty="0"/>
              <a:t>　</a:t>
            </a:r>
            <a:r>
              <a:rPr lang="en-US" altLang="ja-JP" sz="2000" dirty="0" smtClean="0"/>
              <a:t>49	64	78	87	103	121	120	101</a:t>
            </a:r>
            <a:endParaRPr lang="en-US" altLang="ja-JP" sz="2000" dirty="0"/>
          </a:p>
          <a:p>
            <a:r>
              <a:rPr lang="ja-JP" altLang="en-US" sz="2000" dirty="0"/>
              <a:t>　</a:t>
            </a:r>
            <a:r>
              <a:rPr lang="en-US" altLang="ja-JP" sz="2000" dirty="0" smtClean="0"/>
              <a:t>72	92	95	98	112	100	103	99</a:t>
            </a:r>
            <a:endParaRPr kumimoji="1" lang="ja-JP" altLang="en-US" sz="2000" dirty="0"/>
          </a:p>
        </p:txBody>
      </p:sp>
      <p:sp>
        <p:nvSpPr>
          <p:cNvPr id="5" name="テキスト ボックス 4"/>
          <p:cNvSpPr txBox="1"/>
          <p:nvPr/>
        </p:nvSpPr>
        <p:spPr>
          <a:xfrm>
            <a:off x="4300671" y="1388213"/>
            <a:ext cx="4370810" cy="2985433"/>
          </a:xfrm>
          <a:prstGeom prst="rect">
            <a:avLst/>
          </a:prstGeom>
          <a:noFill/>
        </p:spPr>
        <p:txBody>
          <a:bodyPr wrap="square" rtlCol="0">
            <a:spAutoFit/>
          </a:bodyPr>
          <a:lstStyle/>
          <a:p>
            <a:pPr marL="285750" indent="-285750">
              <a:buFont typeface="Wingdings" charset="2"/>
              <a:buChar char="l"/>
            </a:pPr>
            <a:r>
              <a:rPr lang="ja-JP" altLang="en-US" sz="2400" dirty="0" smtClean="0">
                <a:latin typeface="ヒラギノ角ゴ Pro W3"/>
                <a:ea typeface="ヒラギノ角ゴ Pro W3"/>
                <a:cs typeface="ヒラギノ角ゴ Pro W3"/>
              </a:rPr>
              <a:t>色差成分</a:t>
            </a:r>
            <a:r>
              <a:rPr lang="ja-JP" altLang="en-US" sz="2400" dirty="0">
                <a:latin typeface="ヒラギノ角ゴ Pro W3"/>
                <a:ea typeface="ヒラギノ角ゴ Pro W3"/>
                <a:cs typeface="ヒラギノ角ゴ Pro W3"/>
              </a:rPr>
              <a:t>　</a:t>
            </a:r>
            <a:endParaRPr lang="en-US" altLang="ja-JP" sz="2400" dirty="0" smtClean="0">
              <a:latin typeface="ヒラギノ角ゴ Pro W3"/>
              <a:ea typeface="ヒラギノ角ゴ Pro W3"/>
              <a:cs typeface="ヒラギノ角ゴ Pro W3"/>
            </a:endParaRPr>
          </a:p>
          <a:p>
            <a:r>
              <a:rPr lang="ja-JP" altLang="en-US" sz="2400" dirty="0" smtClean="0"/>
              <a:t>　</a:t>
            </a:r>
            <a:r>
              <a:rPr lang="en-US" altLang="ja-JP" sz="2000" dirty="0" smtClean="0"/>
              <a:t>17	18	24	47	99	99	99	99</a:t>
            </a:r>
            <a:endParaRPr lang="en-US" altLang="ja-JP" sz="2000" dirty="0"/>
          </a:p>
          <a:p>
            <a:r>
              <a:rPr lang="ja-JP" altLang="en-US" sz="2000" dirty="0"/>
              <a:t>　</a:t>
            </a:r>
            <a:r>
              <a:rPr lang="en-US" altLang="ja-JP" sz="2000" dirty="0" smtClean="0"/>
              <a:t>18	21	26	66	99	99	99	99</a:t>
            </a:r>
            <a:endParaRPr lang="en-US" altLang="ja-JP" sz="2000" dirty="0"/>
          </a:p>
          <a:p>
            <a:r>
              <a:rPr lang="ja-JP" altLang="en-US" sz="2000" dirty="0"/>
              <a:t>　</a:t>
            </a:r>
            <a:r>
              <a:rPr lang="en-US" altLang="ja-JP" sz="2000" dirty="0" smtClean="0"/>
              <a:t>24	26	56	99	99	99	99	99</a:t>
            </a:r>
            <a:endParaRPr lang="en-US" altLang="ja-JP" sz="2000" dirty="0"/>
          </a:p>
          <a:p>
            <a:r>
              <a:rPr lang="ja-JP" altLang="en-US" sz="2000" dirty="0"/>
              <a:t>　</a:t>
            </a:r>
            <a:r>
              <a:rPr lang="en-US" altLang="ja-JP" sz="2000" dirty="0" smtClean="0"/>
              <a:t>47	66	99	99	99	99	99	99</a:t>
            </a:r>
            <a:endParaRPr lang="en-US" altLang="ja-JP" sz="2000" dirty="0"/>
          </a:p>
          <a:p>
            <a:r>
              <a:rPr lang="ja-JP" altLang="en-US" sz="2000" dirty="0"/>
              <a:t>　</a:t>
            </a:r>
            <a:r>
              <a:rPr lang="en-US" altLang="ja-JP" sz="2000" dirty="0" smtClean="0"/>
              <a:t>99	99	99	99	99	99	99	99</a:t>
            </a:r>
            <a:endParaRPr lang="en-US" altLang="ja-JP" sz="2000" dirty="0"/>
          </a:p>
          <a:p>
            <a:r>
              <a:rPr lang="ja-JP" altLang="en-US" sz="2000" dirty="0"/>
              <a:t>　</a:t>
            </a:r>
            <a:r>
              <a:rPr lang="en-US" altLang="ja-JP" sz="2000" dirty="0" smtClean="0"/>
              <a:t>99	99	99	99	99	99	99	99</a:t>
            </a:r>
            <a:endParaRPr lang="en-US" altLang="ja-JP" sz="2000" dirty="0"/>
          </a:p>
          <a:p>
            <a:r>
              <a:rPr lang="ja-JP" altLang="en-US" sz="2000" dirty="0"/>
              <a:t>　</a:t>
            </a:r>
            <a:r>
              <a:rPr lang="en-US" altLang="ja-JP" sz="2000" dirty="0" smtClean="0"/>
              <a:t>99	99	99	99	99	99	99	99</a:t>
            </a:r>
            <a:endParaRPr lang="en-US" altLang="ja-JP" sz="2000" dirty="0"/>
          </a:p>
          <a:p>
            <a:r>
              <a:rPr lang="ja-JP" altLang="en-US" sz="2000" dirty="0"/>
              <a:t>　</a:t>
            </a:r>
            <a:r>
              <a:rPr lang="en-US" altLang="ja-JP" sz="2000" dirty="0" smtClean="0"/>
              <a:t>99	99	99	99	99	99	99	99</a:t>
            </a:r>
            <a:endParaRPr kumimoji="1" lang="ja-JP" altLang="en-US" sz="2000" dirty="0"/>
          </a:p>
        </p:txBody>
      </p:sp>
      <p:sp>
        <p:nvSpPr>
          <p:cNvPr id="6" name="コンテンツ プレースホルダー 2"/>
          <p:cNvSpPr txBox="1">
            <a:spLocks/>
          </p:cNvSpPr>
          <p:nvPr/>
        </p:nvSpPr>
        <p:spPr>
          <a:xfrm>
            <a:off x="457200" y="4804395"/>
            <a:ext cx="7620000" cy="827021"/>
          </a:xfrm>
          <a:prstGeom prst="rect">
            <a:avLst/>
          </a:prstGeom>
        </p:spPr>
        <p:txBody>
          <a:bodyPr vert="horz" lIns="91440" tIns="45720" rIns="91440" bIns="45720" rtlCol="0">
            <a:normAutofit/>
          </a:bodyPr>
          <a:lstStyle>
            <a:lvl1pPr marL="342900" indent="-228600" algn="l" defTabSz="914400" rtl="0" eaLnBrk="1" latinLnBrk="0" hangingPunct="1">
              <a:spcBef>
                <a:spcPct val="20000"/>
              </a:spcBef>
              <a:buClr>
                <a:schemeClr val="accent1"/>
              </a:buClr>
              <a:buFont typeface="Arial" pitchFamily="34" charset="0"/>
              <a:buChar char="•"/>
              <a:defRPr kumimoji="1"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kumimoji="1"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kumimoji="1"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kumimoji="1"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kumimoji="1"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kumimoji="1"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kumimoji="1"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kumimoji="1"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kumimoji="1" sz="1400" kern="1200">
                <a:solidFill>
                  <a:schemeClr val="tx1"/>
                </a:solidFill>
                <a:latin typeface="+mn-lt"/>
                <a:ea typeface="+mn-ea"/>
                <a:cs typeface="+mn-cs"/>
              </a:defRPr>
            </a:lvl9pPr>
          </a:lstStyle>
          <a:p>
            <a:pPr>
              <a:buFont typeface="Wingdings" charset="2"/>
              <a:buChar char="Ø"/>
            </a:pPr>
            <a:r>
              <a:rPr lang="ja-JP" altLang="en-US" dirty="0" smtClean="0">
                <a:latin typeface="ヒラギノ角ゴ Pro W3"/>
                <a:ea typeface="ヒラギノ角ゴ Pro W3"/>
                <a:cs typeface="ヒラギノ角ゴ Pro W3"/>
              </a:rPr>
              <a:t>いずれも，高周波成分（右下）の値は大きく，低周波成分（左上）の値は小さく設定されている．</a:t>
            </a:r>
            <a:endParaRPr lang="ja-JP" altLang="en-US" dirty="0">
              <a:latin typeface="ヒラギノ角ゴ Pro W3"/>
              <a:ea typeface="ヒラギノ角ゴ Pro W3"/>
              <a:cs typeface="ヒラギノ角ゴ Pro W3"/>
            </a:endParaRPr>
          </a:p>
        </p:txBody>
      </p:sp>
    </p:spTree>
    <p:extLst>
      <p:ext uri="{BB962C8B-B14F-4D97-AF65-F5344CB8AC3E}">
        <p14:creationId xmlns:p14="http://schemas.microsoft.com/office/powerpoint/2010/main" val="51627720"/>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667094"/>
            <a:ext cx="7620000" cy="1143000"/>
          </a:xfrm>
        </p:spPr>
        <p:txBody>
          <a:bodyPr/>
          <a:lstStyle/>
          <a:p>
            <a:r>
              <a:rPr kumimoji="1" lang="en-US" altLang="ja-JP" dirty="0" smtClean="0">
                <a:latin typeface="ヒラギノ角ゴ Pro W3"/>
                <a:ea typeface="ヒラギノ角ゴ Pro W3"/>
                <a:cs typeface="ヒラギノ角ゴ Pro W3"/>
              </a:rPr>
              <a:t>③-3 </a:t>
            </a:r>
            <a:r>
              <a:rPr kumimoji="1" lang="ja-JP" altLang="en-US" dirty="0" smtClean="0">
                <a:latin typeface="ヒラギノ角ゴ Pro W3"/>
                <a:ea typeface="ヒラギノ角ゴ Pro W3"/>
                <a:cs typeface="ヒラギノ角ゴ Pro W3"/>
              </a:rPr>
              <a:t>ハフマン符号化を行う</a:t>
            </a:r>
            <a:endParaRPr kumimoji="1" lang="ja-JP" altLang="en-US" dirty="0">
              <a:latin typeface="ヒラギノ角ゴ Pro W3"/>
              <a:ea typeface="ヒラギノ角ゴ Pro W3"/>
              <a:cs typeface="ヒラギノ角ゴ Pro W3"/>
            </a:endParaRPr>
          </a:p>
        </p:txBody>
      </p:sp>
    </p:spTree>
    <p:extLst>
      <p:ext uri="{BB962C8B-B14F-4D97-AF65-F5344CB8AC3E}">
        <p14:creationId xmlns:p14="http://schemas.microsoft.com/office/powerpoint/2010/main" val="2976621760"/>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15565"/>
            <a:ext cx="7620000" cy="803443"/>
          </a:xfrm>
        </p:spPr>
        <p:txBody>
          <a:bodyPr/>
          <a:lstStyle/>
          <a:p>
            <a:r>
              <a:rPr kumimoji="1" lang="ja-JP" altLang="en-US" sz="3200" dirty="0" smtClean="0"/>
              <a:t>ハフマン符号化とは・・・</a:t>
            </a:r>
            <a:r>
              <a:rPr kumimoji="1" lang="en-US" altLang="ja-JP" sz="3200" dirty="0" smtClean="0"/>
              <a:t>?</a:t>
            </a:r>
            <a:endParaRPr kumimoji="1" lang="ja-JP" altLang="en-US" sz="3200" dirty="0"/>
          </a:p>
        </p:txBody>
      </p:sp>
      <p:sp>
        <p:nvSpPr>
          <p:cNvPr id="3" name="コンテンツ プレースホルダー 2"/>
          <p:cNvSpPr>
            <a:spLocks noGrp="1"/>
          </p:cNvSpPr>
          <p:nvPr>
            <p:ph idx="1"/>
          </p:nvPr>
        </p:nvSpPr>
        <p:spPr>
          <a:xfrm>
            <a:off x="457200" y="1019008"/>
            <a:ext cx="7620000" cy="5381792"/>
          </a:xfrm>
        </p:spPr>
        <p:txBody>
          <a:bodyPr>
            <a:noAutofit/>
          </a:bodyPr>
          <a:lstStyle/>
          <a:p>
            <a:r>
              <a:rPr lang="ja-JP" altLang="en-US" sz="2400" dirty="0" smtClean="0">
                <a:latin typeface="ヒラギノ角ゴ Pro W3"/>
                <a:ea typeface="ヒラギノ角ゴ Pro W3"/>
                <a:cs typeface="ヒラギノ角ゴ Pro W3"/>
              </a:rPr>
              <a:t>とても簡単に説明すると</a:t>
            </a:r>
            <a:r>
              <a:rPr lang="en-US" altLang="ja-JP" sz="2400" dirty="0" smtClean="0">
                <a:latin typeface="ヒラギノ角ゴ Pro W3"/>
                <a:ea typeface="ヒラギノ角ゴ Pro W3"/>
                <a:cs typeface="ヒラギノ角ゴ Pro W3"/>
              </a:rPr>
              <a:t>…</a:t>
            </a:r>
          </a:p>
          <a:p>
            <a:pPr marL="360000" indent="0">
              <a:buNone/>
            </a:pPr>
            <a:r>
              <a:rPr lang="ja-JP" altLang="en-US" sz="2400" dirty="0" smtClean="0">
                <a:latin typeface="ヒラギノ角ゴ Pro W3"/>
                <a:ea typeface="ヒラギノ角ゴ Pro W3"/>
                <a:cs typeface="ヒラギノ角ゴ Pro W3"/>
              </a:rPr>
              <a:t>ファイル内</a:t>
            </a:r>
            <a:r>
              <a:rPr lang="ja-JP" altLang="en-US" sz="2400" dirty="0">
                <a:latin typeface="ヒラギノ角ゴ Pro W3"/>
                <a:ea typeface="ヒラギノ角ゴ Pro W3"/>
                <a:cs typeface="ヒラギノ角ゴ Pro W3"/>
              </a:rPr>
              <a:t>のデータの出現頻度を</a:t>
            </a:r>
            <a:r>
              <a:rPr lang="ja-JP" altLang="en-US" sz="2400" dirty="0" smtClean="0">
                <a:latin typeface="ヒラギノ角ゴ Pro W3"/>
                <a:ea typeface="ヒラギノ角ゴ Pro W3"/>
                <a:cs typeface="ヒラギノ角ゴ Pro W3"/>
              </a:rPr>
              <a:t>調べ，出現頻度</a:t>
            </a:r>
            <a:r>
              <a:rPr lang="ja-JP" altLang="en-US" sz="2400" dirty="0">
                <a:latin typeface="ヒラギノ角ゴ Pro W3"/>
                <a:ea typeface="ヒラギノ角ゴ Pro W3"/>
                <a:cs typeface="ヒラギノ角ゴ Pro W3"/>
              </a:rPr>
              <a:t>の高いものから順に長さの短いコードを</a:t>
            </a:r>
            <a:r>
              <a:rPr lang="ja-JP" altLang="en-US" sz="2400" dirty="0" smtClean="0">
                <a:latin typeface="ヒラギノ角ゴ Pro W3"/>
                <a:ea typeface="ヒラギノ角ゴ Pro W3"/>
                <a:cs typeface="ヒラギノ角ゴ Pro W3"/>
              </a:rPr>
              <a:t>割り当てていく</a:t>
            </a:r>
            <a:r>
              <a:rPr lang="ja-JP" altLang="en-US" sz="2400" dirty="0">
                <a:latin typeface="ヒラギノ角ゴ Pro W3"/>
                <a:ea typeface="ヒラギノ角ゴ Pro W3"/>
                <a:cs typeface="ヒラギノ角ゴ Pro W3"/>
              </a:rPr>
              <a:t>ことでファイル全体のサイズを圧縮</a:t>
            </a:r>
            <a:r>
              <a:rPr lang="ja-JP" altLang="en-US" sz="2400" dirty="0" smtClean="0">
                <a:latin typeface="ヒラギノ角ゴ Pro W3"/>
                <a:ea typeface="ヒラギノ角ゴ Pro W3"/>
                <a:cs typeface="ヒラギノ角ゴ Pro W3"/>
              </a:rPr>
              <a:t>する．</a:t>
            </a:r>
            <a:endParaRPr lang="en-US" altLang="ja-JP" sz="2400" dirty="0" smtClean="0">
              <a:latin typeface="ヒラギノ角ゴ Pro W3"/>
              <a:ea typeface="ヒラギノ角ゴ Pro W3"/>
              <a:cs typeface="ヒラギノ角ゴ Pro W3"/>
            </a:endParaRPr>
          </a:p>
          <a:p>
            <a:pPr marL="360000" indent="0">
              <a:buNone/>
            </a:pPr>
            <a:r>
              <a:rPr lang="ja-JP" altLang="en-US" sz="2400" dirty="0" smtClean="0">
                <a:latin typeface="ヒラギノ角ゴ Pro W3"/>
                <a:ea typeface="ヒラギノ角ゴ Pro W3"/>
                <a:cs typeface="ヒラギノ角ゴ Pro W3"/>
              </a:rPr>
              <a:t>この</a:t>
            </a:r>
            <a:r>
              <a:rPr lang="ja-JP" altLang="en-US" sz="2400" dirty="0">
                <a:latin typeface="ヒラギノ角ゴ Pro W3"/>
                <a:ea typeface="ヒラギノ角ゴ Pro W3"/>
                <a:cs typeface="ヒラギノ角ゴ Pro W3"/>
              </a:rPr>
              <a:t>圧縮方法自体は</a:t>
            </a:r>
            <a:r>
              <a:rPr lang="ja-JP" altLang="en-US" sz="2400" dirty="0" smtClean="0">
                <a:latin typeface="ヒラギノ角ゴ Pro W3"/>
                <a:ea typeface="ヒラギノ角ゴ Pro W3"/>
                <a:cs typeface="ヒラギノ角ゴ Pro W3"/>
              </a:rPr>
              <a:t>可逆である．</a:t>
            </a:r>
            <a:r>
              <a:rPr lang="en-US" altLang="ja-JP" sz="2400" dirty="0" smtClean="0">
                <a:latin typeface="ヒラギノ角ゴ Pro W3"/>
                <a:ea typeface="ヒラギノ角ゴ Pro W3"/>
                <a:cs typeface="ヒラギノ角ゴ Pro W3"/>
              </a:rPr>
              <a:t>→</a:t>
            </a:r>
            <a:r>
              <a:rPr lang="ja-JP" altLang="en-US" sz="2400" dirty="0" smtClean="0">
                <a:latin typeface="ヒラギノ角ゴ Pro W3"/>
                <a:ea typeface="ヒラギノ角ゴ Pro W3"/>
                <a:cs typeface="ヒラギノ角ゴ Pro W3"/>
              </a:rPr>
              <a:t>画質等の変化がない</a:t>
            </a:r>
            <a:endParaRPr lang="en-US" altLang="ja-JP" sz="2400" dirty="0" smtClean="0">
              <a:latin typeface="ヒラギノ角ゴ Pro W3"/>
              <a:ea typeface="ヒラギノ角ゴ Pro W3"/>
              <a:cs typeface="ヒラギノ角ゴ Pro W3"/>
            </a:endParaRPr>
          </a:p>
          <a:p>
            <a:endParaRPr lang="en-US" altLang="ja-JP" sz="2400" dirty="0" smtClean="0"/>
          </a:p>
          <a:p>
            <a:r>
              <a:rPr lang="ja-JP" altLang="en-US" sz="2400" dirty="0" smtClean="0">
                <a:latin typeface="ヒラギノ角ゴ Pro W3"/>
                <a:ea typeface="ヒラギノ角ゴ Pro W3"/>
                <a:cs typeface="ヒラギノ角ゴ Pro W3"/>
              </a:rPr>
              <a:t>ちゃんと説明しようとすると，情報理論の話題になるので</a:t>
            </a:r>
            <a:r>
              <a:rPr lang="en-US" altLang="ja-JP" sz="2400" dirty="0" smtClean="0">
                <a:latin typeface="ヒラギノ角ゴ Pro W3"/>
                <a:ea typeface="ヒラギノ角ゴ Pro W3"/>
                <a:cs typeface="ヒラギノ角ゴ Pro W3"/>
              </a:rPr>
              <a:t>…</a:t>
            </a:r>
            <a:r>
              <a:rPr lang="ja-JP" altLang="en-US" sz="2400" dirty="0" smtClean="0">
                <a:latin typeface="ヒラギノ角ゴ Pro W3"/>
                <a:ea typeface="ヒラギノ角ゴ Pro W3"/>
                <a:cs typeface="ヒラギノ角ゴ Pro W3"/>
              </a:rPr>
              <a:t>詳しくは，</a:t>
            </a:r>
            <a:endParaRPr lang="en-US" altLang="ja-JP" sz="2400" dirty="0" smtClean="0">
              <a:latin typeface="ヒラギノ角ゴ Pro W3"/>
              <a:ea typeface="ヒラギノ角ゴ Pro W3"/>
              <a:cs typeface="ヒラギノ角ゴ Pro W3"/>
            </a:endParaRPr>
          </a:p>
          <a:p>
            <a:pPr marL="114300" indent="0">
              <a:buNone/>
            </a:pPr>
            <a:r>
              <a:rPr lang="ja-JP" altLang="en-US" sz="2400" dirty="0" smtClean="0">
                <a:latin typeface="ヒラギノ角ゴ Pro W3"/>
                <a:ea typeface="ヒラギノ角ゴ Pro W3"/>
                <a:cs typeface="ヒラギノ角ゴ Pro W3"/>
              </a:rPr>
              <a:t>「</a:t>
            </a:r>
            <a:r>
              <a:rPr lang="ja-JP" altLang="en-US" sz="2400" dirty="0">
                <a:latin typeface="ヒラギノ角ゴ Pro W3"/>
                <a:ea typeface="ヒラギノ角ゴ Pro W3"/>
                <a:cs typeface="ヒラギノ角ゴ Pro W3"/>
              </a:rPr>
              <a:t>パソコン実践講座 </a:t>
            </a:r>
            <a:r>
              <a:rPr lang="en-US" altLang="ja-JP" sz="2400" dirty="0">
                <a:latin typeface="ヒラギノ角ゴ Pro W3"/>
                <a:ea typeface="ヒラギノ角ゴ Pro W3"/>
                <a:cs typeface="ヒラギノ角ゴ Pro W3"/>
              </a:rPr>
              <a:t>~</a:t>
            </a:r>
            <a:r>
              <a:rPr lang="ja-JP" altLang="en-US" sz="2400" dirty="0">
                <a:latin typeface="ヒラギノ角ゴ Pro W3"/>
                <a:ea typeface="ヒラギノ角ゴ Pro W3"/>
                <a:cs typeface="ヒラギノ角ゴ Pro W3"/>
              </a:rPr>
              <a:t>道すがら</a:t>
            </a:r>
            <a:r>
              <a:rPr lang="ja-JP" altLang="en-US" sz="2400" dirty="0" smtClean="0">
                <a:latin typeface="ヒラギノ角ゴ Pro W3"/>
                <a:ea typeface="ヒラギノ角ゴ Pro W3"/>
                <a:cs typeface="ヒラギノ角ゴ Pro W3"/>
              </a:rPr>
              <a:t>講堂</a:t>
            </a:r>
            <a:r>
              <a:rPr lang="en-US" altLang="ja-JP" sz="2400" dirty="0" smtClean="0">
                <a:latin typeface="ヒラギノ角ゴ Pro W3"/>
                <a:ea typeface="ヒラギノ角ゴ Pro W3"/>
                <a:cs typeface="ヒラギノ角ゴ Pro W3"/>
              </a:rPr>
              <a:t>~</a:t>
            </a:r>
            <a:r>
              <a:rPr lang="ja-JP" altLang="en-US" sz="2400" dirty="0">
                <a:latin typeface="ヒラギノ角ゴ Pro W3"/>
                <a:ea typeface="ヒラギノ角ゴ Pro W3"/>
                <a:cs typeface="ヒラギノ角ゴ Pro W3"/>
              </a:rPr>
              <a:t>　データ圧縮の基礎</a:t>
            </a:r>
            <a:r>
              <a:rPr lang="en-US" altLang="ja-JP" sz="2400" dirty="0">
                <a:latin typeface="ヒラギノ角ゴ Pro W3"/>
                <a:ea typeface="ヒラギノ角ゴ Pro W3"/>
                <a:cs typeface="ヒラギノ角ゴ Pro W3"/>
              </a:rPr>
              <a:t>『</a:t>
            </a:r>
            <a:r>
              <a:rPr lang="ja-JP" altLang="en-US" sz="2400" dirty="0">
                <a:latin typeface="ヒラギノ角ゴ Pro W3"/>
                <a:ea typeface="ヒラギノ角ゴ Pro W3"/>
                <a:cs typeface="ヒラギノ角ゴ Pro W3"/>
              </a:rPr>
              <a:t>ハフマン符号化</a:t>
            </a:r>
            <a:r>
              <a:rPr lang="en-US" altLang="ja-JP" sz="2400" dirty="0">
                <a:latin typeface="ヒラギノ角ゴ Pro W3"/>
                <a:ea typeface="ヒラギノ角ゴ Pro W3"/>
                <a:cs typeface="ヒラギノ角ゴ Pro W3"/>
              </a:rPr>
              <a:t>』</a:t>
            </a:r>
            <a:r>
              <a:rPr lang="ja-JP" altLang="en-US" sz="2400" dirty="0">
                <a:latin typeface="ヒラギノ角ゴ Pro W3"/>
                <a:ea typeface="ヒラギノ角ゴ Pro W3"/>
                <a:cs typeface="ヒラギノ角ゴ Pro W3"/>
              </a:rPr>
              <a:t>の仕組みを見てみよう」</a:t>
            </a:r>
            <a:r>
              <a:rPr lang="en-US" altLang="ja-JP" sz="2400" dirty="0" smtClean="0">
                <a:latin typeface="ヒラギノ角ゴ Pro W3"/>
                <a:ea typeface="ヒラギノ角ゴ Pro W3"/>
                <a:cs typeface="ヒラギノ角ゴ Pro W3"/>
                <a:hlinkClick r:id="rId2"/>
              </a:rPr>
              <a:t>http</a:t>
            </a:r>
            <a:r>
              <a:rPr lang="en-US" altLang="ja-JP" sz="2400" dirty="0">
                <a:latin typeface="ヒラギノ角ゴ Pro W3"/>
                <a:ea typeface="ヒラギノ角ゴ Pro W3"/>
                <a:cs typeface="ヒラギノ角ゴ Pro W3"/>
                <a:hlinkClick r:id="rId2"/>
              </a:rPr>
              <a:t>://michisugara.jp/archives/2013/</a:t>
            </a:r>
            <a:r>
              <a:rPr lang="en-US" altLang="ja-JP" sz="2400" dirty="0" smtClean="0">
                <a:latin typeface="ヒラギノ角ゴ Pro W3"/>
                <a:ea typeface="ヒラギノ角ゴ Pro W3"/>
                <a:cs typeface="ヒラギノ角ゴ Pro W3"/>
                <a:hlinkClick r:id="rId2"/>
              </a:rPr>
              <a:t>huffman.html</a:t>
            </a:r>
            <a:endParaRPr lang="en-US" altLang="ja-JP" sz="2400" dirty="0" smtClean="0">
              <a:latin typeface="ヒラギノ角ゴ Pro W3"/>
              <a:ea typeface="ヒラギノ角ゴ Pro W3"/>
              <a:cs typeface="ヒラギノ角ゴ Pro W3"/>
            </a:endParaRPr>
          </a:p>
          <a:p>
            <a:pPr marL="114300" indent="0">
              <a:buNone/>
            </a:pPr>
            <a:r>
              <a:rPr kumimoji="1" lang="ja-JP" altLang="en-US" sz="2400" dirty="0" smtClean="0">
                <a:latin typeface="ヒラギノ角ゴ Pro W3"/>
                <a:ea typeface="ヒラギノ角ゴ Pro W3"/>
                <a:cs typeface="ヒラギノ角ゴ Pro W3"/>
              </a:rPr>
              <a:t>　などを参照．</a:t>
            </a:r>
            <a:endParaRPr kumimoji="1" lang="ja-JP" altLang="en-US" sz="2400" dirty="0">
              <a:latin typeface="ヒラギノ角ゴ Pro W3"/>
              <a:ea typeface="ヒラギノ角ゴ Pro W3"/>
              <a:cs typeface="ヒラギノ角ゴ Pro W3"/>
            </a:endParaRPr>
          </a:p>
        </p:txBody>
      </p:sp>
    </p:spTree>
    <p:extLst>
      <p:ext uri="{BB962C8B-B14F-4D97-AF65-F5344CB8AC3E}">
        <p14:creationId xmlns:p14="http://schemas.microsoft.com/office/powerpoint/2010/main" val="1135599146"/>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150722"/>
            <a:ext cx="7620000" cy="949037"/>
          </a:xfrm>
        </p:spPr>
        <p:txBody>
          <a:bodyPr/>
          <a:lstStyle/>
          <a:p>
            <a:r>
              <a:rPr kumimoji="1" lang="en-US" altLang="ja-JP" sz="3600" dirty="0" smtClean="0">
                <a:latin typeface="ヒラギノ角ゴ Pro W3"/>
                <a:ea typeface="ヒラギノ角ゴ Pro W3"/>
                <a:cs typeface="ヒラギノ角ゴ Pro W3"/>
              </a:rPr>
              <a:t>JPEG</a:t>
            </a:r>
            <a:r>
              <a:rPr kumimoji="1" lang="ja-JP" altLang="en-US" sz="3600" dirty="0" smtClean="0">
                <a:latin typeface="ヒラギノ角ゴ Pro W3"/>
                <a:ea typeface="ヒラギノ角ゴ Pro W3"/>
                <a:cs typeface="ヒラギノ角ゴ Pro W3"/>
              </a:rPr>
              <a:t>の圧縮方法について</a:t>
            </a:r>
            <a:endParaRPr kumimoji="1" lang="ja-JP" altLang="en-US" sz="3600" dirty="0">
              <a:latin typeface="ヒラギノ角ゴ Pro W3"/>
              <a:ea typeface="ヒラギノ角ゴ Pro W3"/>
              <a:cs typeface="ヒラギノ角ゴ Pro W3"/>
            </a:endParaRPr>
          </a:p>
        </p:txBody>
      </p:sp>
      <p:sp>
        <p:nvSpPr>
          <p:cNvPr id="3" name="コンテンツ プレースホルダー 2"/>
          <p:cNvSpPr>
            <a:spLocks noGrp="1"/>
          </p:cNvSpPr>
          <p:nvPr>
            <p:ph idx="1"/>
          </p:nvPr>
        </p:nvSpPr>
        <p:spPr>
          <a:xfrm>
            <a:off x="309769" y="975842"/>
            <a:ext cx="7767431" cy="5204489"/>
          </a:xfrm>
        </p:spPr>
        <p:txBody>
          <a:bodyPr>
            <a:noAutofit/>
          </a:bodyPr>
          <a:lstStyle/>
          <a:p>
            <a:r>
              <a:rPr lang="ja-JP" altLang="en-US" sz="2600" dirty="0" smtClean="0">
                <a:latin typeface="ヒラギノ角ゴ Pro W3"/>
                <a:ea typeface="ヒラギノ角ゴ Pro W3"/>
                <a:cs typeface="ヒラギノ角ゴ Pro W3"/>
              </a:rPr>
              <a:t>特色：人間</a:t>
            </a:r>
            <a:r>
              <a:rPr lang="ja-JP" altLang="en-US" sz="2600" dirty="0">
                <a:latin typeface="ヒラギノ角ゴ Pro W3"/>
                <a:ea typeface="ヒラギノ角ゴ Pro W3"/>
                <a:cs typeface="ヒラギノ角ゴ Pro W3"/>
              </a:rPr>
              <a:t>の目の特性を</a:t>
            </a:r>
            <a:r>
              <a:rPr lang="ja-JP" altLang="en-US" sz="2600" dirty="0" smtClean="0">
                <a:latin typeface="ヒラギノ角ゴ Pro W3"/>
                <a:ea typeface="ヒラギノ角ゴ Pro W3"/>
                <a:cs typeface="ヒラギノ角ゴ Pro W3"/>
              </a:rPr>
              <a:t>利用</a:t>
            </a:r>
            <a:endParaRPr lang="ja-JP" altLang="en-US" sz="2600" dirty="0">
              <a:latin typeface="ヒラギノ角ゴ Pro W3"/>
              <a:ea typeface="ヒラギノ角ゴ Pro W3"/>
              <a:cs typeface="ヒラギノ角ゴ Pro W3"/>
            </a:endParaRPr>
          </a:p>
          <a:p>
            <a:pPr marL="628650" indent="-514350">
              <a:buFont typeface="+mj-ea"/>
              <a:buAutoNum type="circleNumDbPlain"/>
            </a:pPr>
            <a:r>
              <a:rPr lang="ja-JP" altLang="en-US" sz="2600" dirty="0" smtClean="0">
                <a:latin typeface="ヒラギノ角ゴ Pro W3"/>
                <a:ea typeface="ヒラギノ角ゴ Pro W3"/>
                <a:cs typeface="ヒラギノ角ゴ Pro W3"/>
              </a:rPr>
              <a:t>輝度</a:t>
            </a:r>
            <a:r>
              <a:rPr lang="ja-JP" altLang="en-US" sz="2600" dirty="0">
                <a:latin typeface="ヒラギノ角ゴ Pro W3"/>
                <a:ea typeface="ヒラギノ角ゴ Pro W3"/>
                <a:cs typeface="ヒラギノ角ゴ Pro W3"/>
              </a:rPr>
              <a:t>の変化に比較して色の変化を認知する能力が低いことを利用</a:t>
            </a:r>
            <a:r>
              <a:rPr lang="ja-JP" altLang="en-US" sz="2600" dirty="0" smtClean="0">
                <a:latin typeface="ヒラギノ角ゴ Pro W3"/>
                <a:ea typeface="ヒラギノ角ゴ Pro W3"/>
                <a:cs typeface="ヒラギノ角ゴ Pro W3"/>
              </a:rPr>
              <a:t>し，色差</a:t>
            </a:r>
            <a:r>
              <a:rPr lang="ja-JP" altLang="en-US" sz="2600" dirty="0">
                <a:latin typeface="ヒラギノ角ゴ Pro W3"/>
                <a:ea typeface="ヒラギノ角ゴ Pro W3"/>
                <a:cs typeface="ヒラギノ角ゴ Pro W3"/>
              </a:rPr>
              <a:t>情報を</a:t>
            </a:r>
            <a:r>
              <a:rPr lang="ja-JP" altLang="en-US" sz="2600" dirty="0" smtClean="0">
                <a:latin typeface="ヒラギノ角ゴ Pro W3"/>
                <a:ea typeface="ヒラギノ角ゴ Pro W3"/>
                <a:cs typeface="ヒラギノ角ゴ Pro W3"/>
              </a:rPr>
              <a:t>間引く</a:t>
            </a:r>
            <a:endParaRPr lang="en-US" altLang="ja-JP" sz="2600" dirty="0" smtClean="0">
              <a:latin typeface="ヒラギノ角ゴ Pro W3"/>
              <a:ea typeface="ヒラギノ角ゴ Pro W3"/>
              <a:cs typeface="ヒラギノ角ゴ Pro W3"/>
            </a:endParaRPr>
          </a:p>
          <a:p>
            <a:pPr marL="628650" indent="-514350">
              <a:buFont typeface="+mj-ea"/>
              <a:buAutoNum type="circleNumDbPlain"/>
            </a:pPr>
            <a:r>
              <a:rPr lang="ja-JP" altLang="en-US" sz="2600" dirty="0" smtClean="0">
                <a:latin typeface="ヒラギノ角ゴ Pro W3"/>
                <a:ea typeface="ヒラギノ角ゴ Pro W3"/>
                <a:cs typeface="ヒラギノ角ゴ Pro W3"/>
              </a:rPr>
              <a:t>緩やか</a:t>
            </a:r>
            <a:r>
              <a:rPr lang="ja-JP" altLang="en-US" sz="2600" dirty="0">
                <a:latin typeface="ヒラギノ角ゴ Pro W3"/>
                <a:ea typeface="ヒラギノ角ゴ Pro W3"/>
                <a:cs typeface="ヒラギノ角ゴ Pro W3"/>
              </a:rPr>
              <a:t>に変化するところの輝度／色の階調差には敏感だ</a:t>
            </a:r>
            <a:r>
              <a:rPr lang="ja-JP" altLang="en-US" sz="2600" dirty="0" smtClean="0">
                <a:latin typeface="ヒラギノ角ゴ Pro W3"/>
                <a:ea typeface="ヒラギノ角ゴ Pro W3"/>
                <a:cs typeface="ヒラギノ角ゴ Pro W3"/>
              </a:rPr>
              <a:t>が，細かく</a:t>
            </a:r>
            <a:r>
              <a:rPr lang="ja-JP" altLang="en-US" sz="2600" dirty="0">
                <a:latin typeface="ヒラギノ角ゴ Pro W3"/>
                <a:ea typeface="ヒラギノ角ゴ Pro W3"/>
                <a:cs typeface="ヒラギノ角ゴ Pro W3"/>
              </a:rPr>
              <a:t>変化する箇所では少ない階調でも不自然に感じないことを利用</a:t>
            </a:r>
            <a:r>
              <a:rPr lang="ja-JP" altLang="en-US" sz="2600" dirty="0" smtClean="0">
                <a:latin typeface="ヒラギノ角ゴ Pro W3"/>
                <a:ea typeface="ヒラギノ角ゴ Pro W3"/>
                <a:cs typeface="ヒラギノ角ゴ Pro W3"/>
              </a:rPr>
              <a:t>し，空間</a:t>
            </a:r>
            <a:r>
              <a:rPr lang="ja-JP" altLang="en-US" sz="2600" dirty="0">
                <a:latin typeface="ヒラギノ角ゴ Pro W3"/>
                <a:ea typeface="ヒラギノ角ゴ Pro W3"/>
                <a:cs typeface="ヒラギノ角ゴ Pro W3"/>
              </a:rPr>
              <a:t>周波数分析を行って高周波数領域（細かく変化している箇所）のデータを間引く </a:t>
            </a:r>
            <a:endParaRPr lang="en-US" altLang="ja-JP" sz="2600" dirty="0" smtClean="0">
              <a:latin typeface="ヒラギノ角ゴ Pro W3"/>
              <a:ea typeface="ヒラギノ角ゴ Pro W3"/>
              <a:cs typeface="ヒラギノ角ゴ Pro W3"/>
            </a:endParaRPr>
          </a:p>
          <a:p>
            <a:pPr marL="114300" indent="0">
              <a:buNone/>
            </a:pPr>
            <a:r>
              <a:rPr lang="ja-JP" altLang="en-US" sz="2600" dirty="0" smtClean="0">
                <a:latin typeface="ヒラギノ角ゴ Pro W3"/>
                <a:ea typeface="ヒラギノ角ゴ Pro W3"/>
                <a:cs typeface="ヒラギノ角ゴ Pro W3"/>
              </a:rPr>
              <a:t>こと</a:t>
            </a:r>
            <a:r>
              <a:rPr lang="ja-JP" altLang="en-US" sz="2600" dirty="0">
                <a:latin typeface="ヒラギノ角ゴ Pro W3"/>
                <a:ea typeface="ヒラギノ角ゴ Pro W3"/>
                <a:cs typeface="ヒラギノ角ゴ Pro W3"/>
              </a:rPr>
              <a:t>に</a:t>
            </a:r>
            <a:r>
              <a:rPr lang="ja-JP" altLang="en-US" sz="2600" dirty="0" smtClean="0">
                <a:latin typeface="ヒラギノ角ゴ Pro W3"/>
                <a:ea typeface="ヒラギノ角ゴ Pro W3"/>
                <a:cs typeface="ヒラギノ角ゴ Pro W3"/>
              </a:rPr>
              <a:t>よって，大きな</a:t>
            </a:r>
            <a:r>
              <a:rPr lang="ja-JP" altLang="en-US" sz="2600" dirty="0">
                <a:latin typeface="ヒラギノ角ゴ Pro W3"/>
                <a:ea typeface="ヒラギノ角ゴ Pro W3"/>
                <a:cs typeface="ヒラギノ角ゴ Pro W3"/>
              </a:rPr>
              <a:t>圧縮率を実現</a:t>
            </a:r>
            <a:r>
              <a:rPr lang="ja-JP" altLang="en-US" sz="2600" dirty="0" smtClean="0">
                <a:latin typeface="ヒラギノ角ゴ Pro W3"/>
                <a:ea typeface="ヒラギノ角ゴ Pro W3"/>
                <a:cs typeface="ヒラギノ角ゴ Pro W3"/>
              </a:rPr>
              <a:t>する．</a:t>
            </a:r>
            <a:endParaRPr lang="ja-JP" altLang="en-US" sz="2600" dirty="0">
              <a:latin typeface="ヒラギノ角ゴ Pro W3"/>
              <a:ea typeface="ヒラギノ角ゴ Pro W3"/>
              <a:cs typeface="ヒラギノ角ゴ Pro W3"/>
            </a:endParaRPr>
          </a:p>
          <a:p>
            <a:pPr>
              <a:buFont typeface="Arial"/>
              <a:buChar char="•"/>
            </a:pPr>
            <a:r>
              <a:rPr lang="ja-JP" altLang="en-US" sz="2600" dirty="0" smtClean="0">
                <a:latin typeface="ヒラギノ角ゴ Pro W3"/>
                <a:ea typeface="ヒラギノ角ゴ Pro W3"/>
                <a:cs typeface="ヒラギノ角ゴ Pro W3"/>
              </a:rPr>
              <a:t>いずれ</a:t>
            </a:r>
            <a:r>
              <a:rPr lang="ja-JP" altLang="en-US" sz="2600" dirty="0">
                <a:latin typeface="ヒラギノ角ゴ Pro W3"/>
                <a:ea typeface="ヒラギノ角ゴ Pro W3"/>
                <a:cs typeface="ヒラギノ角ゴ Pro W3"/>
              </a:rPr>
              <a:t>も元の情報を間引いて圧縮する</a:t>
            </a:r>
            <a:r>
              <a:rPr lang="ja-JP" altLang="en-US" sz="2600" dirty="0" smtClean="0">
                <a:latin typeface="ヒラギノ角ゴ Pro W3"/>
                <a:ea typeface="ヒラギノ角ゴ Pro W3"/>
                <a:cs typeface="ヒラギノ角ゴ Pro W3"/>
              </a:rPr>
              <a:t>ので，圧縮前後</a:t>
            </a:r>
            <a:r>
              <a:rPr lang="ja-JP" altLang="en-US" sz="2600" dirty="0">
                <a:latin typeface="ヒラギノ角ゴ Pro W3"/>
                <a:ea typeface="ヒラギノ角ゴ Pro W3"/>
                <a:cs typeface="ヒラギノ角ゴ Pro W3"/>
              </a:rPr>
              <a:t>では完全に元の画像には</a:t>
            </a:r>
            <a:r>
              <a:rPr lang="ja-JP" altLang="en-US" sz="2600" dirty="0" smtClean="0">
                <a:latin typeface="ヒラギノ角ゴ Pro W3"/>
                <a:ea typeface="ヒラギノ角ゴ Pro W3"/>
                <a:cs typeface="ヒラギノ角ゴ Pro W3"/>
              </a:rPr>
              <a:t>戻らない（不可逆圧縮）．</a:t>
            </a:r>
            <a:endParaRPr kumimoji="1" lang="ja-JP" altLang="en-US" sz="2600" dirty="0">
              <a:latin typeface="ヒラギノ角ゴ Pro W3"/>
              <a:ea typeface="ヒラギノ角ゴ Pro W3"/>
              <a:cs typeface="ヒラギノ角ゴ Pro W3"/>
            </a:endParaRPr>
          </a:p>
        </p:txBody>
      </p:sp>
    </p:spTree>
    <p:extLst>
      <p:ext uri="{BB962C8B-B14F-4D97-AF65-F5344CB8AC3E}">
        <p14:creationId xmlns:p14="http://schemas.microsoft.com/office/powerpoint/2010/main" val="3697255086"/>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141724"/>
            <a:ext cx="7620000" cy="877284"/>
          </a:xfrm>
        </p:spPr>
        <p:txBody>
          <a:bodyPr/>
          <a:lstStyle/>
          <a:p>
            <a:pPr algn="ctr"/>
            <a:r>
              <a:rPr kumimoji="1" lang="ja-JP" altLang="en-US" dirty="0" smtClean="0"/>
              <a:t>まとめ</a:t>
            </a:r>
            <a:endParaRPr kumimoji="1" lang="ja-JP" altLang="en-US" dirty="0"/>
          </a:p>
        </p:txBody>
      </p:sp>
      <p:sp>
        <p:nvSpPr>
          <p:cNvPr id="3" name="コンテンツ プレースホルダー 2"/>
          <p:cNvSpPr>
            <a:spLocks noGrp="1"/>
          </p:cNvSpPr>
          <p:nvPr>
            <p:ph idx="1"/>
          </p:nvPr>
        </p:nvSpPr>
        <p:spPr>
          <a:xfrm>
            <a:off x="457200" y="1151922"/>
            <a:ext cx="7620000" cy="5248878"/>
          </a:xfrm>
        </p:spPr>
        <p:txBody>
          <a:bodyPr>
            <a:normAutofit fontScale="92500" lnSpcReduction="20000"/>
          </a:bodyPr>
          <a:lstStyle/>
          <a:p>
            <a:r>
              <a:rPr kumimoji="1" lang="en-US" altLang="ja-JP" sz="3000" dirty="0" smtClean="0">
                <a:latin typeface="ヒラギノ角ゴ Pro W3"/>
                <a:ea typeface="ヒラギノ角ゴ Pro W3"/>
                <a:cs typeface="ヒラギノ角ゴ Pro W3"/>
              </a:rPr>
              <a:t>JPEG</a:t>
            </a:r>
            <a:r>
              <a:rPr kumimoji="1" lang="ja-JP" altLang="en-US" sz="3000" dirty="0" smtClean="0">
                <a:latin typeface="ヒラギノ角ゴ Pro W3"/>
                <a:ea typeface="ヒラギノ角ゴ Pro W3"/>
                <a:cs typeface="ヒラギノ角ゴ Pro W3"/>
              </a:rPr>
              <a:t>圧縮はサンプリングや量子化といった不可逆なアルゴリズムを用いて圧縮される．</a:t>
            </a:r>
            <a:endParaRPr kumimoji="1" lang="en-US" altLang="ja-JP" sz="3000" dirty="0" smtClean="0">
              <a:latin typeface="ヒラギノ角ゴ Pro W3"/>
              <a:ea typeface="ヒラギノ角ゴ Pro W3"/>
              <a:cs typeface="ヒラギノ角ゴ Pro W3"/>
            </a:endParaRPr>
          </a:p>
          <a:p>
            <a:r>
              <a:rPr lang="ja-JP" altLang="en-US" sz="3000" dirty="0" smtClean="0">
                <a:latin typeface="ヒラギノ角ゴ Pro W3"/>
                <a:ea typeface="ヒラギノ角ゴ Pro W3"/>
                <a:cs typeface="ヒラギノ角ゴ Pro W3"/>
              </a:rPr>
              <a:t>画質の劣化はされるものの，人間の目にはわかりにくいものである．</a:t>
            </a:r>
            <a:r>
              <a:rPr lang="en-US" altLang="ja-JP" sz="3000" dirty="0" smtClean="0">
                <a:latin typeface="ヒラギノ角ゴ Pro W3"/>
                <a:ea typeface="ヒラギノ角ゴ Pro W3"/>
                <a:cs typeface="ヒラギノ角ゴ Pro W3"/>
              </a:rPr>
              <a:t>…</a:t>
            </a:r>
            <a:r>
              <a:rPr lang="ja-JP" altLang="en-US" sz="3000" dirty="0" smtClean="0">
                <a:latin typeface="ヒラギノ角ゴ Pro W3"/>
                <a:ea typeface="ヒラギノ角ゴ Pro W3"/>
                <a:cs typeface="ヒラギノ角ゴ Pro W3"/>
              </a:rPr>
              <a:t>が，条件によってはヒドい劣化もある．</a:t>
            </a:r>
            <a:endParaRPr lang="en-US" altLang="ja-JP" sz="3000" dirty="0" smtClean="0">
              <a:latin typeface="ヒラギノ角ゴ Pro W3"/>
              <a:ea typeface="ヒラギノ角ゴ Pro W3"/>
              <a:cs typeface="ヒラギノ角ゴ Pro W3"/>
            </a:endParaRPr>
          </a:p>
          <a:p>
            <a:r>
              <a:rPr kumimoji="1" lang="ja-JP" altLang="en-US" sz="3000" dirty="0" smtClean="0">
                <a:latin typeface="ヒラギノ角ゴ Pro W3"/>
                <a:ea typeface="ヒラギノ角ゴ Pro W3"/>
                <a:cs typeface="ヒラギノ角ゴ Pro W3"/>
              </a:rPr>
              <a:t>ソフトウェアによっては，サンプリング比や量子化テーブルをいじれる．が，サンプリング比が固定されてたり，量子化パラメータが段階でしか設定できないといった場合が多い．（</a:t>
            </a:r>
            <a:r>
              <a:rPr lang="en-US" altLang="ja-JP" sz="3000" dirty="0" smtClean="0">
                <a:latin typeface="ヒラギノ角ゴ Pro W3"/>
                <a:ea typeface="ヒラギノ角ゴ Pro W3"/>
                <a:cs typeface="ヒラギノ角ゴ Pro W3"/>
              </a:rPr>
              <a:t>czView2</a:t>
            </a:r>
            <a:r>
              <a:rPr lang="ja-JP" altLang="en-US" sz="3000" dirty="0" smtClean="0">
                <a:latin typeface="ヒラギノ角ゴ Pro W3"/>
                <a:ea typeface="ヒラギノ角ゴ Pro W3"/>
                <a:cs typeface="ヒラギノ角ゴ Pro W3"/>
              </a:rPr>
              <a:t>というソフトではかなり自由にいろいろいじれる，らしい</a:t>
            </a:r>
            <a:r>
              <a:rPr kumimoji="1" lang="ja-JP" altLang="en-US" sz="3000" dirty="0" smtClean="0">
                <a:latin typeface="ヒラギノ角ゴ Pro W3"/>
                <a:ea typeface="ヒラギノ角ゴ Pro W3"/>
                <a:cs typeface="ヒラギノ角ゴ Pro W3"/>
              </a:rPr>
              <a:t>）</a:t>
            </a:r>
            <a:endParaRPr kumimoji="1" lang="en-US" altLang="ja-JP" sz="3000" dirty="0" smtClean="0">
              <a:latin typeface="ヒラギノ角ゴ Pro W3"/>
              <a:ea typeface="ヒラギノ角ゴ Pro W3"/>
              <a:cs typeface="ヒラギノ角ゴ Pro W3"/>
            </a:endParaRPr>
          </a:p>
          <a:p>
            <a:r>
              <a:rPr kumimoji="1" lang="en-US" altLang="ja-JP" sz="3000" dirty="0" smtClean="0">
                <a:latin typeface="ヒラギノ角ゴ Pro W3"/>
                <a:ea typeface="ヒラギノ角ゴ Pro W3"/>
                <a:cs typeface="ヒラギノ角ゴ Pro W3"/>
              </a:rPr>
              <a:t>JPEG</a:t>
            </a:r>
            <a:r>
              <a:rPr kumimoji="1" lang="ja-JP" altLang="en-US" sz="3000" dirty="0" smtClean="0">
                <a:latin typeface="ヒラギノ角ゴ Pro W3"/>
                <a:ea typeface="ヒラギノ角ゴ Pro W3"/>
                <a:cs typeface="ヒラギノ角ゴ Pro W3"/>
              </a:rPr>
              <a:t>の特質を理解して，画質やファイルサイズを睨みながら，最適な条件で保存することが必要</a:t>
            </a:r>
            <a:r>
              <a:rPr kumimoji="1" lang="en-US" altLang="ja-JP" sz="1700" dirty="0" smtClean="0">
                <a:latin typeface="ヒラギノ角ゴ Pro W3"/>
                <a:ea typeface="ヒラギノ角ゴ Pro W3"/>
                <a:cs typeface="ヒラギノ角ゴ Pro W3"/>
              </a:rPr>
              <a:t>…</a:t>
            </a:r>
            <a:r>
              <a:rPr kumimoji="1" lang="ja-JP" altLang="en-US" sz="1700" dirty="0" smtClean="0">
                <a:latin typeface="ヒラギノ角ゴ Pro W3"/>
                <a:ea typeface="ヒラギノ角ゴ Pro W3"/>
                <a:cs typeface="ヒラギノ角ゴ Pro W3"/>
              </a:rPr>
              <a:t>な場面もあるかも</a:t>
            </a:r>
            <a:endParaRPr kumimoji="1" lang="ja-JP" altLang="en-US" sz="1700" dirty="0">
              <a:latin typeface="ヒラギノ角ゴ Pro W3"/>
              <a:ea typeface="ヒラギノ角ゴ Pro W3"/>
              <a:cs typeface="ヒラギノ角ゴ Pro W3"/>
            </a:endParaRPr>
          </a:p>
        </p:txBody>
      </p:sp>
    </p:spTree>
    <p:extLst>
      <p:ext uri="{BB962C8B-B14F-4D97-AF65-F5344CB8AC3E}">
        <p14:creationId xmlns:p14="http://schemas.microsoft.com/office/powerpoint/2010/main" val="1241277844"/>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7620000" cy="892053"/>
          </a:xfrm>
        </p:spPr>
        <p:txBody>
          <a:bodyPr/>
          <a:lstStyle/>
          <a:p>
            <a:pPr algn="ctr"/>
            <a:r>
              <a:rPr kumimoji="1" lang="ja-JP" altLang="en-US" sz="3600" dirty="0" smtClean="0">
                <a:latin typeface="ヒラギノ角ゴ Pro W3"/>
                <a:ea typeface="ヒラギノ角ゴ Pro W3"/>
                <a:cs typeface="ヒラギノ角ゴ Pro W3"/>
              </a:rPr>
              <a:t>参考</a:t>
            </a:r>
            <a:r>
              <a:rPr kumimoji="1" lang="en-US" altLang="ja-JP" sz="3600" dirty="0" smtClean="0">
                <a:latin typeface="ヒラギノ角ゴ Pro W3"/>
                <a:ea typeface="ヒラギノ角ゴ Pro W3"/>
                <a:cs typeface="ヒラギノ角ゴ Pro W3"/>
              </a:rPr>
              <a:t>URL</a:t>
            </a:r>
            <a:endParaRPr kumimoji="1" lang="ja-JP" altLang="en-US" sz="3600" dirty="0">
              <a:latin typeface="ヒラギノ角ゴ Pro W3"/>
              <a:ea typeface="ヒラギノ角ゴ Pro W3"/>
              <a:cs typeface="ヒラギノ角ゴ Pro W3"/>
            </a:endParaRPr>
          </a:p>
        </p:txBody>
      </p:sp>
      <p:sp>
        <p:nvSpPr>
          <p:cNvPr id="3" name="コンテンツ プレースホルダー 2"/>
          <p:cNvSpPr>
            <a:spLocks noGrp="1"/>
          </p:cNvSpPr>
          <p:nvPr>
            <p:ph idx="1"/>
          </p:nvPr>
        </p:nvSpPr>
        <p:spPr>
          <a:xfrm>
            <a:off x="186054" y="1380937"/>
            <a:ext cx="8462036" cy="4312362"/>
          </a:xfrm>
        </p:spPr>
        <p:txBody>
          <a:bodyPr>
            <a:noAutofit/>
          </a:bodyPr>
          <a:lstStyle/>
          <a:p>
            <a:r>
              <a:rPr kumimoji="1" lang="ja-JP" altLang="en-US" sz="2800" dirty="0" smtClean="0">
                <a:latin typeface="ヒラギノ角ゴ Pro W3"/>
                <a:ea typeface="ヒラギノ角ゴ Pro W3"/>
                <a:cs typeface="ヒラギノ角ゴ Pro W3"/>
              </a:rPr>
              <a:t>「貧乏人のための</a:t>
            </a:r>
            <a:r>
              <a:rPr kumimoji="1" lang="en-US" altLang="ja-JP" sz="2800" dirty="0" smtClean="0">
                <a:latin typeface="ヒラギノ角ゴ Pro W3"/>
                <a:ea typeface="ヒラギノ角ゴ Pro W3"/>
                <a:cs typeface="ヒラギノ角ゴ Pro W3"/>
              </a:rPr>
              <a:t>CG</a:t>
            </a:r>
            <a:r>
              <a:rPr kumimoji="1" lang="ja-JP" altLang="en-US" sz="2800" dirty="0" smtClean="0">
                <a:latin typeface="ヒラギノ角ゴ Pro W3"/>
                <a:ea typeface="ヒラギノ角ゴ Pro W3"/>
                <a:cs typeface="ヒラギノ角ゴ Pro W3"/>
              </a:rPr>
              <a:t>講座　</a:t>
            </a:r>
            <a:r>
              <a:rPr kumimoji="1" lang="en-US" altLang="ja-JP" sz="2800" dirty="0" smtClean="0">
                <a:latin typeface="ヒラギノ角ゴ Pro W3"/>
                <a:ea typeface="ヒラギノ角ゴ Pro W3"/>
                <a:cs typeface="ヒラギノ角ゴ Pro W3"/>
              </a:rPr>
              <a:t>CG</a:t>
            </a:r>
            <a:r>
              <a:rPr kumimoji="1" lang="ja-JP" altLang="en-US" sz="2800" dirty="0" smtClean="0">
                <a:latin typeface="ヒラギノ角ゴ Pro W3"/>
                <a:ea typeface="ヒラギノ角ゴ Pro W3"/>
                <a:cs typeface="ヒラギノ角ゴ Pro W3"/>
              </a:rPr>
              <a:t>知識編」</a:t>
            </a:r>
            <a:endParaRPr kumimoji="1" lang="en-US" altLang="ja-JP" sz="2800" dirty="0" smtClean="0">
              <a:latin typeface="ヒラギノ角ゴ Pro W3"/>
              <a:ea typeface="ヒラギノ角ゴ Pro W3"/>
              <a:cs typeface="ヒラギノ角ゴ Pro W3"/>
            </a:endParaRPr>
          </a:p>
          <a:p>
            <a:pPr marL="114300" indent="0">
              <a:buNone/>
            </a:pPr>
            <a:r>
              <a:rPr lang="en-US" altLang="ja-JP" sz="2800" dirty="0" smtClean="0">
                <a:latin typeface="ヒラギノ角ゴ Pro W3"/>
                <a:ea typeface="ヒラギノ角ゴ Pro W3"/>
                <a:cs typeface="ヒラギノ角ゴ Pro W3"/>
                <a:hlinkClick r:id="rId2"/>
              </a:rPr>
              <a:t>http</a:t>
            </a:r>
            <a:r>
              <a:rPr lang="en-US" altLang="ja-JP" sz="2800" dirty="0">
                <a:latin typeface="ヒラギノ角ゴ Pro W3"/>
                <a:ea typeface="ヒラギノ角ゴ Pro W3"/>
                <a:cs typeface="ヒラギノ角ゴ Pro W3"/>
                <a:hlinkClick r:id="rId2"/>
              </a:rPr>
              <a:t>://tt.sakura.ne.jp/~hiropon/lecture/</a:t>
            </a:r>
            <a:r>
              <a:rPr lang="en-US" altLang="ja-JP" sz="2800" dirty="0" smtClean="0">
                <a:latin typeface="ヒラギノ角ゴ Pro W3"/>
                <a:ea typeface="ヒラギノ角ゴ Pro W3"/>
                <a:cs typeface="ヒラギノ角ゴ Pro W3"/>
                <a:hlinkClick r:id="rId2"/>
              </a:rPr>
              <a:t>trans.html</a:t>
            </a:r>
            <a:endParaRPr lang="en-US" altLang="ja-JP" sz="2800" dirty="0" smtClean="0">
              <a:latin typeface="ヒラギノ角ゴ Pro W3"/>
              <a:ea typeface="ヒラギノ角ゴ Pro W3"/>
              <a:cs typeface="ヒラギノ角ゴ Pro W3"/>
            </a:endParaRPr>
          </a:p>
          <a:p>
            <a:r>
              <a:rPr kumimoji="1" lang="ja-JP" altLang="en-US" sz="2800" dirty="0" smtClean="0">
                <a:latin typeface="ヒラギノ角ゴ Pro W3"/>
                <a:ea typeface="ヒラギノ角ゴ Pro W3"/>
                <a:cs typeface="ヒラギノ角ゴ Pro W3"/>
              </a:rPr>
              <a:t>「パソコン実践講座　</a:t>
            </a:r>
            <a:r>
              <a:rPr kumimoji="1" lang="en-US" altLang="ja-JP" sz="2800" dirty="0" smtClean="0">
                <a:latin typeface="ヒラギノ角ゴ Pro W3"/>
                <a:ea typeface="ヒラギノ角ゴ Pro W3"/>
                <a:cs typeface="ヒラギノ角ゴ Pro W3"/>
              </a:rPr>
              <a:t>~</a:t>
            </a:r>
            <a:r>
              <a:rPr kumimoji="1" lang="ja-JP" altLang="en-US" sz="2800" dirty="0" smtClean="0">
                <a:latin typeface="ヒラギノ角ゴ Pro W3"/>
                <a:ea typeface="ヒラギノ角ゴ Pro W3"/>
                <a:cs typeface="ヒラギノ角ゴ Pro W3"/>
              </a:rPr>
              <a:t>道すがら講堂</a:t>
            </a:r>
            <a:r>
              <a:rPr kumimoji="1" lang="en-US" altLang="ja-JP" sz="2800" dirty="0" smtClean="0">
                <a:latin typeface="ヒラギノ角ゴ Pro W3"/>
                <a:ea typeface="ヒラギノ角ゴ Pro W3"/>
                <a:cs typeface="ヒラギノ角ゴ Pro W3"/>
              </a:rPr>
              <a:t>~</a:t>
            </a:r>
            <a:r>
              <a:rPr kumimoji="1" lang="ja-JP" altLang="en-US" sz="2800" dirty="0" smtClean="0">
                <a:latin typeface="ヒラギノ角ゴ Pro W3"/>
                <a:ea typeface="ヒラギノ角ゴ Pro W3"/>
                <a:cs typeface="ヒラギノ角ゴ Pro W3"/>
              </a:rPr>
              <a:t>」</a:t>
            </a:r>
            <a:endParaRPr kumimoji="1" lang="en-US" altLang="ja-JP" sz="2800" dirty="0" smtClean="0">
              <a:latin typeface="ヒラギノ角ゴ Pro W3"/>
              <a:ea typeface="ヒラギノ角ゴ Pro W3"/>
              <a:cs typeface="ヒラギノ角ゴ Pro W3"/>
            </a:endParaRPr>
          </a:p>
          <a:p>
            <a:pPr marL="114300" indent="0">
              <a:buNone/>
            </a:pPr>
            <a:r>
              <a:rPr lang="ja-JP" altLang="ja-JP" sz="2800" dirty="0" smtClean="0">
                <a:latin typeface="ヒラギノ角ゴ Pro W3"/>
                <a:ea typeface="ヒラギノ角ゴ Pro W3"/>
                <a:cs typeface="ヒラギノ角ゴ Pro W3"/>
              </a:rPr>
              <a:t>　</a:t>
            </a:r>
            <a:r>
              <a:rPr lang="en-US" altLang="ja-JP" sz="2800" dirty="0">
                <a:latin typeface="ヒラギノ角ゴ Pro W3"/>
                <a:ea typeface="ヒラギノ角ゴ Pro W3"/>
                <a:cs typeface="ヒラギノ角ゴ Pro W3"/>
                <a:hlinkClick r:id="rId3"/>
              </a:rPr>
              <a:t>http://</a:t>
            </a:r>
            <a:r>
              <a:rPr lang="en-US" altLang="ja-JP" sz="2800" dirty="0" smtClean="0">
                <a:latin typeface="ヒラギノ角ゴ Pro W3"/>
                <a:ea typeface="ヒラギノ角ゴ Pro W3"/>
                <a:cs typeface="ヒラギノ角ゴ Pro W3"/>
                <a:hlinkClick r:id="rId3"/>
              </a:rPr>
              <a:t>michisugara.jp</a:t>
            </a:r>
            <a:endParaRPr lang="en-US" altLang="ja-JP" sz="2800" dirty="0" smtClean="0">
              <a:latin typeface="ヒラギノ角ゴ Pro W3"/>
              <a:ea typeface="ヒラギノ角ゴ Pro W3"/>
              <a:cs typeface="ヒラギノ角ゴ Pro W3"/>
            </a:endParaRPr>
          </a:p>
          <a:p>
            <a:r>
              <a:rPr lang="ja-JP" altLang="en-US" sz="2800" dirty="0" smtClean="0">
                <a:latin typeface="ヒラギノ角ゴ Pro W3"/>
                <a:ea typeface="ヒラギノ角ゴ Pro W3"/>
                <a:cs typeface="ヒラギノ角ゴ Pro W3"/>
              </a:rPr>
              <a:t>「</a:t>
            </a:r>
            <a:r>
              <a:rPr lang="en-US" altLang="ja-JP" sz="2800" dirty="0" err="1" smtClean="0">
                <a:latin typeface="ヒラギノ角ゴ Pro W3"/>
                <a:ea typeface="ヒラギノ角ゴ Pro W3"/>
                <a:cs typeface="ヒラギノ角ゴ Pro W3"/>
              </a:rPr>
              <a:t>Crazy</a:t>
            </a:r>
            <a:r>
              <a:rPr lang="en-US" altLang="ja-JP" sz="2800" dirty="0" err="1">
                <a:latin typeface="ヒラギノ角ゴ Pro W3"/>
                <a:ea typeface="ヒラギノ角ゴ Pro W3"/>
                <a:cs typeface="ヒラギノ角ゴ Pro W3"/>
              </a:rPr>
              <a:t>☆</a:t>
            </a:r>
            <a:r>
              <a:rPr lang="en-US" altLang="ja-JP" sz="2800" dirty="0" err="1" smtClean="0">
                <a:latin typeface="ヒラギノ角ゴ Pro W3"/>
                <a:ea typeface="ヒラギノ角ゴ Pro W3"/>
                <a:cs typeface="ヒラギノ角ゴ Pro W3"/>
              </a:rPr>
              <a:t>Planet</a:t>
            </a:r>
            <a:r>
              <a:rPr lang="ja-JP" altLang="en-US" sz="2800" dirty="0" smtClean="0">
                <a:latin typeface="ヒラギノ角ゴ Pro W3"/>
                <a:ea typeface="ヒラギノ角ゴ Pro W3"/>
                <a:cs typeface="ヒラギノ角ゴ Pro W3"/>
              </a:rPr>
              <a:t>」（</a:t>
            </a:r>
            <a:r>
              <a:rPr lang="en-US" altLang="ja-JP" sz="2800" dirty="0" smtClean="0">
                <a:latin typeface="ヒラギノ角ゴ Pro W3"/>
                <a:ea typeface="ヒラギノ角ゴ Pro W3"/>
                <a:cs typeface="ヒラギノ角ゴ Pro W3"/>
              </a:rPr>
              <a:t>czView2</a:t>
            </a:r>
            <a:r>
              <a:rPr lang="ja-JP" altLang="en-US" sz="2800" dirty="0" smtClean="0">
                <a:latin typeface="ヒラギノ角ゴ Pro W3"/>
                <a:ea typeface="ヒラギノ角ゴ Pro W3"/>
                <a:cs typeface="ヒラギノ角ゴ Pro W3"/>
              </a:rPr>
              <a:t>の作者の</a:t>
            </a:r>
            <a:r>
              <a:rPr lang="en-US" altLang="ja-JP" sz="2800" dirty="0" smtClean="0">
                <a:latin typeface="ヒラギノ角ゴ Pro W3"/>
                <a:ea typeface="ヒラギノ角ゴ Pro W3"/>
                <a:cs typeface="ヒラギノ角ゴ Pro W3"/>
              </a:rPr>
              <a:t>HP</a:t>
            </a:r>
            <a:r>
              <a:rPr lang="ja-JP" altLang="en-US" sz="2800" dirty="0" smtClean="0">
                <a:latin typeface="ヒラギノ角ゴ Pro W3"/>
                <a:ea typeface="ヒラギノ角ゴ Pro W3"/>
                <a:cs typeface="ヒラギノ角ゴ Pro W3"/>
              </a:rPr>
              <a:t>）</a:t>
            </a:r>
            <a:endParaRPr lang="en-US" altLang="ja-JP" sz="2800" dirty="0" smtClean="0">
              <a:latin typeface="ヒラギノ角ゴ Pro W3"/>
              <a:ea typeface="ヒラギノ角ゴ Pro W3"/>
              <a:cs typeface="ヒラギノ角ゴ Pro W3"/>
            </a:endParaRPr>
          </a:p>
          <a:p>
            <a:pPr marL="114300" indent="0">
              <a:buNone/>
            </a:pPr>
            <a:r>
              <a:rPr kumimoji="1" lang="ja-JP" altLang="ja-JP" sz="2800" dirty="0">
                <a:latin typeface="ヒラギノ角ゴ Pro W3"/>
                <a:ea typeface="ヒラギノ角ゴ Pro W3"/>
                <a:cs typeface="ヒラギノ角ゴ Pro W3"/>
              </a:rPr>
              <a:t>　</a:t>
            </a:r>
            <a:r>
              <a:rPr lang="en-US" altLang="ja-JP" sz="2800" dirty="0">
                <a:latin typeface="ヒラギノ角ゴ Pro W3"/>
                <a:ea typeface="ヒラギノ角ゴ Pro W3"/>
                <a:cs typeface="ヒラギノ角ゴ Pro W3"/>
                <a:hlinkClick r:id="rId4"/>
              </a:rPr>
              <a:t>http://</a:t>
            </a:r>
            <a:r>
              <a:rPr lang="en-US" altLang="ja-JP" sz="2800" dirty="0" err="1">
                <a:latin typeface="ヒラギノ角ゴ Pro W3"/>
                <a:ea typeface="ヒラギノ角ゴ Pro W3"/>
                <a:cs typeface="ヒラギノ角ゴ Pro W3"/>
                <a:hlinkClick r:id="rId4"/>
              </a:rPr>
              <a:t>webs.lanset.com</a:t>
            </a:r>
            <a:r>
              <a:rPr lang="en-US" altLang="ja-JP" sz="2800" dirty="0">
                <a:latin typeface="ヒラギノ角ゴ Pro W3"/>
                <a:ea typeface="ヒラギノ角ゴ Pro W3"/>
                <a:cs typeface="ヒラギノ角ゴ Pro W3"/>
                <a:hlinkClick r:id="rId4"/>
              </a:rPr>
              <a:t>/crazy17/</a:t>
            </a:r>
            <a:r>
              <a:rPr lang="en-US" altLang="ja-JP" sz="2800" dirty="0" err="1">
                <a:latin typeface="ヒラギノ角ゴ Pro W3"/>
                <a:ea typeface="ヒラギノ角ゴ Pro W3"/>
                <a:cs typeface="ヒラギノ角ゴ Pro W3"/>
                <a:hlinkClick r:id="rId4"/>
              </a:rPr>
              <a:t>jp</a:t>
            </a:r>
            <a:r>
              <a:rPr lang="en-US" altLang="ja-JP" sz="2800" dirty="0">
                <a:latin typeface="ヒラギノ角ゴ Pro W3"/>
                <a:ea typeface="ヒラギノ角ゴ Pro W3"/>
                <a:cs typeface="ヒラギノ角ゴ Pro W3"/>
                <a:hlinkClick r:id="rId4"/>
              </a:rPr>
              <a:t>/</a:t>
            </a:r>
            <a:r>
              <a:rPr lang="en-US" altLang="ja-JP" sz="2800" dirty="0" err="1" smtClean="0">
                <a:latin typeface="ヒラギノ角ゴ Pro W3"/>
                <a:ea typeface="ヒラギノ角ゴ Pro W3"/>
                <a:cs typeface="ヒラギノ角ゴ Pro W3"/>
                <a:hlinkClick r:id="rId4"/>
              </a:rPr>
              <a:t>index.htm</a:t>
            </a:r>
            <a:endParaRPr lang="en-US" altLang="ja-JP" sz="2800" dirty="0" smtClean="0">
              <a:latin typeface="ヒラギノ角ゴ Pro W3"/>
              <a:ea typeface="ヒラギノ角ゴ Pro W3"/>
              <a:cs typeface="ヒラギノ角ゴ Pro W3"/>
            </a:endParaRPr>
          </a:p>
          <a:p>
            <a:pPr marL="114300" indent="0">
              <a:buNone/>
            </a:pPr>
            <a:endParaRPr kumimoji="1" lang="en-US" altLang="ja-JP" sz="2800" dirty="0"/>
          </a:p>
        </p:txBody>
      </p:sp>
    </p:spTree>
    <p:extLst>
      <p:ext uri="{BB962C8B-B14F-4D97-AF65-F5344CB8AC3E}">
        <p14:creationId xmlns:p14="http://schemas.microsoft.com/office/powerpoint/2010/main" val="1149162307"/>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0464"/>
            <a:ext cx="7620000" cy="949037"/>
          </a:xfrm>
        </p:spPr>
        <p:txBody>
          <a:bodyPr/>
          <a:lstStyle/>
          <a:p>
            <a:r>
              <a:rPr kumimoji="1" lang="en-US" altLang="ja-JP" sz="4400" dirty="0" smtClean="0">
                <a:latin typeface="ヒラギノ角ゴ Pro W3"/>
                <a:ea typeface="ヒラギノ角ゴ Pro W3"/>
                <a:cs typeface="ヒラギノ角ゴ Pro W3"/>
              </a:rPr>
              <a:t>JPEG</a:t>
            </a:r>
            <a:r>
              <a:rPr kumimoji="1" lang="ja-JP" altLang="en-US" sz="4400" dirty="0" smtClean="0">
                <a:latin typeface="ヒラギノ角ゴ Pro W3"/>
                <a:ea typeface="ヒラギノ角ゴ Pro W3"/>
                <a:cs typeface="ヒラギノ角ゴ Pro W3"/>
              </a:rPr>
              <a:t>の圧縮方法について</a:t>
            </a:r>
            <a:endParaRPr kumimoji="1" lang="ja-JP" altLang="en-US" sz="4400" dirty="0">
              <a:latin typeface="ヒラギノ角ゴ Pro W3"/>
              <a:ea typeface="ヒラギノ角ゴ Pro W3"/>
              <a:cs typeface="ヒラギノ角ゴ Pro W3"/>
            </a:endParaRPr>
          </a:p>
        </p:txBody>
      </p:sp>
      <p:sp>
        <p:nvSpPr>
          <p:cNvPr id="3" name="コンテンツ プレースホルダー 2"/>
          <p:cNvSpPr>
            <a:spLocks noGrp="1"/>
          </p:cNvSpPr>
          <p:nvPr>
            <p:ph idx="1"/>
          </p:nvPr>
        </p:nvSpPr>
        <p:spPr>
          <a:xfrm>
            <a:off x="309769" y="1456019"/>
            <a:ext cx="7767431" cy="4944782"/>
          </a:xfrm>
        </p:spPr>
        <p:txBody>
          <a:bodyPr>
            <a:noAutofit/>
          </a:bodyPr>
          <a:lstStyle/>
          <a:p>
            <a:pPr>
              <a:buFont typeface="Wingdings" charset="2"/>
              <a:buChar char="p"/>
            </a:pPr>
            <a:r>
              <a:rPr lang="ja-JP" altLang="en-US" sz="2600" dirty="0" smtClean="0">
                <a:latin typeface="ヒラギノ角ゴ Pro W3"/>
                <a:ea typeface="ヒラギノ角ゴ Pro W3"/>
                <a:cs typeface="ヒラギノ角ゴ Pro W3"/>
              </a:rPr>
              <a:t>手順</a:t>
            </a:r>
            <a:endParaRPr lang="en-US" altLang="ja-JP" sz="2600" dirty="0">
              <a:latin typeface="ヒラギノ角ゴ Pro W3"/>
              <a:ea typeface="ヒラギノ角ゴ Pro W3"/>
              <a:cs typeface="ヒラギノ角ゴ Pro W3"/>
            </a:endParaRPr>
          </a:p>
          <a:p>
            <a:pPr marL="628650" indent="-514350">
              <a:buFont typeface="+mj-ea"/>
              <a:buAutoNum type="circleNumDbPlain"/>
            </a:pPr>
            <a:r>
              <a:rPr kumimoji="1" lang="ja-JP" altLang="en-US" sz="2600" dirty="0" smtClean="0">
                <a:latin typeface="ヒラギノ角ゴ Pro W3"/>
                <a:ea typeface="ヒラギノ角ゴ Pro W3"/>
                <a:cs typeface="ヒラギノ角ゴ Pro W3"/>
              </a:rPr>
              <a:t>画像データを</a:t>
            </a:r>
            <a:r>
              <a:rPr kumimoji="1" lang="en-US" altLang="ja-JP" sz="2600" dirty="0" smtClean="0">
                <a:latin typeface="ヒラギノ角ゴ Pro W3"/>
                <a:ea typeface="ヒラギノ角ゴ Pro W3"/>
                <a:cs typeface="ヒラギノ角ゴ Pro W3"/>
              </a:rPr>
              <a:t>RGB</a:t>
            </a:r>
            <a:r>
              <a:rPr kumimoji="1" lang="ja-JP" altLang="en-US" sz="2600" dirty="0" smtClean="0">
                <a:latin typeface="ヒラギノ角ゴ Pro W3"/>
                <a:ea typeface="ヒラギノ角ゴ Pro W3"/>
                <a:cs typeface="ヒラギノ角ゴ Pro W3"/>
              </a:rPr>
              <a:t>形式から</a:t>
            </a:r>
            <a:r>
              <a:rPr kumimoji="1" lang="en-US" altLang="ja-JP" sz="2600" dirty="0" err="1" smtClean="0">
                <a:latin typeface="ヒラギノ角ゴ Pro W3"/>
                <a:ea typeface="ヒラギノ角ゴ Pro W3"/>
                <a:cs typeface="ヒラギノ角ゴ Pro W3"/>
              </a:rPr>
              <a:t>YCrCb</a:t>
            </a:r>
            <a:r>
              <a:rPr kumimoji="1" lang="ja-JP" altLang="en-US" sz="2600" dirty="0" smtClean="0">
                <a:latin typeface="ヒラギノ角ゴ Pro W3"/>
                <a:ea typeface="ヒラギノ角ゴ Pro W3"/>
                <a:cs typeface="ヒラギノ角ゴ Pro W3"/>
              </a:rPr>
              <a:t>形式に変換する</a:t>
            </a:r>
            <a:endParaRPr lang="en-US" altLang="ja-JP" sz="2600" dirty="0">
              <a:latin typeface="ヒラギノ角ゴ Pro W3"/>
              <a:ea typeface="ヒラギノ角ゴ Pro W3"/>
              <a:cs typeface="ヒラギノ角ゴ Pro W3"/>
            </a:endParaRPr>
          </a:p>
          <a:p>
            <a:pPr marL="571500" indent="-457200">
              <a:buFont typeface="+mj-lt"/>
              <a:buAutoNum type="circleNumDbPlain"/>
            </a:pPr>
            <a:r>
              <a:rPr lang="ja-JP" altLang="en-US" sz="2600" dirty="0" smtClean="0">
                <a:latin typeface="ヒラギノ角ゴ Pro W3"/>
                <a:ea typeface="ヒラギノ角ゴ Pro W3"/>
                <a:cs typeface="ヒラギノ角ゴ Pro W3"/>
              </a:rPr>
              <a:t>サンプリングする</a:t>
            </a:r>
            <a:endParaRPr lang="en-US" altLang="ja-JP" sz="2600" dirty="0">
              <a:latin typeface="ヒラギノ角ゴ Pro W3"/>
              <a:ea typeface="ヒラギノ角ゴ Pro W3"/>
              <a:cs typeface="ヒラギノ角ゴ Pro W3"/>
            </a:endParaRPr>
          </a:p>
          <a:p>
            <a:pPr marL="571500" indent="-457200">
              <a:buFont typeface="+mj-lt"/>
              <a:buAutoNum type="circleNumDbPlain"/>
            </a:pPr>
            <a:r>
              <a:rPr kumimoji="1" lang="ja-JP" altLang="en-US" sz="2600" dirty="0" smtClean="0">
                <a:latin typeface="ヒラギノ角ゴ Pro W3"/>
                <a:ea typeface="ヒラギノ角ゴ Pro W3"/>
                <a:cs typeface="ヒラギノ角ゴ Pro W3"/>
              </a:rPr>
              <a:t>データをブロックに分割し，ブロック毎に</a:t>
            </a:r>
            <a:endParaRPr kumimoji="1" lang="en-US" altLang="ja-JP" sz="2600" dirty="0" smtClean="0">
              <a:latin typeface="ヒラギノ角ゴ Pro W3"/>
              <a:ea typeface="ヒラギノ角ゴ Pro W3"/>
              <a:cs typeface="ヒラギノ角ゴ Pro W3"/>
            </a:endParaRPr>
          </a:p>
          <a:p>
            <a:pPr marL="378000" indent="230400"/>
            <a:r>
              <a:rPr kumimoji="1" lang="ja-JP" altLang="en-US" sz="2600" dirty="0" smtClean="0">
                <a:latin typeface="ヒラギノ角ゴ Pro W3"/>
                <a:ea typeface="ヒラギノ角ゴ Pro W3"/>
                <a:cs typeface="ヒラギノ角ゴ Pro W3"/>
              </a:rPr>
              <a:t>離散コサイン変換（</a:t>
            </a:r>
            <a:r>
              <a:rPr kumimoji="1" lang="en-US" altLang="ja-JP" sz="2600" dirty="0" smtClean="0">
                <a:latin typeface="ヒラギノ角ゴ Pro W3"/>
                <a:ea typeface="ヒラギノ角ゴ Pro W3"/>
                <a:cs typeface="ヒラギノ角ゴ Pro W3"/>
              </a:rPr>
              <a:t>DCT</a:t>
            </a:r>
            <a:r>
              <a:rPr kumimoji="1" lang="ja-JP" altLang="en-US" sz="2600" dirty="0" smtClean="0">
                <a:latin typeface="ヒラギノ角ゴ Pro W3"/>
                <a:ea typeface="ヒラギノ角ゴ Pro W3"/>
                <a:cs typeface="ヒラギノ角ゴ Pro W3"/>
              </a:rPr>
              <a:t>）を行う</a:t>
            </a:r>
            <a:endParaRPr lang="en-US" altLang="ja-JP" sz="2600" dirty="0">
              <a:latin typeface="ヒラギノ角ゴ Pro W3"/>
              <a:ea typeface="ヒラギノ角ゴ Pro W3"/>
              <a:cs typeface="ヒラギノ角ゴ Pro W3"/>
            </a:endParaRPr>
          </a:p>
          <a:p>
            <a:pPr marL="378000" indent="230400"/>
            <a:r>
              <a:rPr lang="ja-JP" altLang="en-US" sz="2600" dirty="0" smtClean="0">
                <a:latin typeface="ヒラギノ角ゴ Pro W3"/>
                <a:ea typeface="ヒラギノ角ゴ Pro W3"/>
                <a:cs typeface="ヒラギノ角ゴ Pro W3"/>
              </a:rPr>
              <a:t>データを量子化する</a:t>
            </a:r>
            <a:endParaRPr lang="en-US" altLang="ja-JP" sz="2600" dirty="0">
              <a:latin typeface="ヒラギノ角ゴ Pro W3"/>
              <a:ea typeface="ヒラギノ角ゴ Pro W3"/>
              <a:cs typeface="ヒラギノ角ゴ Pro W3"/>
            </a:endParaRPr>
          </a:p>
          <a:p>
            <a:pPr marL="378000" indent="230400"/>
            <a:r>
              <a:rPr kumimoji="1" lang="en-US" altLang="ja-JP" sz="2600" dirty="0" smtClean="0">
                <a:latin typeface="ヒラギノ角ゴ Pro W3"/>
                <a:ea typeface="ヒラギノ角ゴ Pro W3"/>
                <a:cs typeface="ヒラギノ角ゴ Pro W3"/>
              </a:rPr>
              <a:t>DCT</a:t>
            </a:r>
            <a:r>
              <a:rPr kumimoji="1" lang="ja-JP" altLang="en-US" sz="2600" dirty="0" smtClean="0">
                <a:latin typeface="ヒラギノ角ゴ Pro W3"/>
                <a:ea typeface="ヒラギノ角ゴ Pro W3"/>
                <a:cs typeface="ヒラギノ角ゴ Pro W3"/>
              </a:rPr>
              <a:t>したデータを一列に整列させ，ハフマン符号化によりエントロピー符号化（圧縮）する</a:t>
            </a:r>
            <a:endParaRPr kumimoji="1" lang="ja-JP" altLang="en-US" sz="2600" dirty="0">
              <a:latin typeface="ヒラギノ角ゴ Pro W3"/>
              <a:ea typeface="ヒラギノ角ゴ Pro W3"/>
              <a:cs typeface="ヒラギノ角ゴ Pro W3"/>
            </a:endParaRPr>
          </a:p>
        </p:txBody>
      </p:sp>
    </p:spTree>
    <p:extLst>
      <p:ext uri="{BB962C8B-B14F-4D97-AF65-F5344CB8AC3E}">
        <p14:creationId xmlns:p14="http://schemas.microsoft.com/office/powerpoint/2010/main" val="124716768"/>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1" y="2230496"/>
            <a:ext cx="7410938" cy="2571266"/>
          </a:xfrm>
        </p:spPr>
        <p:txBody>
          <a:bodyPr/>
          <a:lstStyle/>
          <a:p>
            <a:pPr marL="914400" indent="-914400">
              <a:buFont typeface="+mj-ea"/>
              <a:buAutoNum type="circleNumDbPlain"/>
            </a:pPr>
            <a:r>
              <a:rPr lang="ja-JP" altLang="en-US" sz="4800" dirty="0">
                <a:latin typeface="ヒラギノ角ゴ Pro W3"/>
                <a:ea typeface="ヒラギノ角ゴ Pro W3"/>
                <a:cs typeface="ヒラギノ角ゴ Pro W3"/>
              </a:rPr>
              <a:t>画像データを</a:t>
            </a:r>
            <a:r>
              <a:rPr lang="en-US" altLang="ja-JP" sz="4800" dirty="0">
                <a:latin typeface="ヒラギノ角ゴ Pro W3"/>
                <a:ea typeface="ヒラギノ角ゴ Pro W3"/>
                <a:cs typeface="ヒラギノ角ゴ Pro W3"/>
              </a:rPr>
              <a:t>RGB</a:t>
            </a:r>
            <a:r>
              <a:rPr lang="ja-JP" altLang="en-US" sz="4800" dirty="0">
                <a:latin typeface="ヒラギノ角ゴ Pro W3"/>
                <a:ea typeface="ヒラギノ角ゴ Pro W3"/>
                <a:cs typeface="ヒラギノ角ゴ Pro W3"/>
              </a:rPr>
              <a:t>形式から</a:t>
            </a:r>
            <a:r>
              <a:rPr lang="en-US" altLang="ja-JP" sz="4800" dirty="0" err="1">
                <a:latin typeface="ヒラギノ角ゴ Pro W3"/>
                <a:ea typeface="ヒラギノ角ゴ Pro W3"/>
                <a:cs typeface="ヒラギノ角ゴ Pro W3"/>
              </a:rPr>
              <a:t>YCrCb</a:t>
            </a:r>
            <a:r>
              <a:rPr lang="ja-JP" altLang="en-US" sz="4800" dirty="0">
                <a:latin typeface="ヒラギノ角ゴ Pro W3"/>
                <a:ea typeface="ヒラギノ角ゴ Pro W3"/>
                <a:cs typeface="ヒラギノ角ゴ Pro W3"/>
              </a:rPr>
              <a:t>形式に変換する</a:t>
            </a:r>
            <a:r>
              <a:rPr lang="en-US" altLang="ja-JP" sz="4800" dirty="0">
                <a:latin typeface="ヒラギノ角ゴ Pro W3"/>
                <a:ea typeface="ヒラギノ角ゴ Pro W3"/>
                <a:cs typeface="ヒラギノ角ゴ Pro W3"/>
              </a:rPr>
              <a:t/>
            </a:r>
            <a:br>
              <a:rPr lang="en-US" altLang="ja-JP" sz="4800" dirty="0">
                <a:latin typeface="ヒラギノ角ゴ Pro W3"/>
                <a:ea typeface="ヒラギノ角ゴ Pro W3"/>
                <a:cs typeface="ヒラギノ角ゴ Pro W3"/>
              </a:rPr>
            </a:br>
            <a:endParaRPr kumimoji="1" lang="ja-JP" altLang="en-US" dirty="0"/>
          </a:p>
        </p:txBody>
      </p:sp>
    </p:spTree>
    <p:extLst>
      <p:ext uri="{BB962C8B-B14F-4D97-AF65-F5344CB8AC3E}">
        <p14:creationId xmlns:p14="http://schemas.microsoft.com/office/powerpoint/2010/main" val="1752143931"/>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333291" y="604093"/>
            <a:ext cx="7906569" cy="5622708"/>
          </a:xfrm>
        </p:spPr>
        <p:txBody>
          <a:bodyPr>
            <a:normAutofit/>
          </a:bodyPr>
          <a:lstStyle/>
          <a:p>
            <a:pPr>
              <a:buFont typeface="Wingdings" charset="2"/>
              <a:buChar char="l"/>
            </a:pPr>
            <a:r>
              <a:rPr kumimoji="1" lang="en-US" altLang="ja-JP" sz="4000" dirty="0" smtClean="0">
                <a:latin typeface="ヒラギノ角ゴ Pro W3"/>
                <a:ea typeface="ヒラギノ角ゴ Pro W3"/>
                <a:cs typeface="ヒラギノ角ゴ Pro W3"/>
              </a:rPr>
              <a:t>RGB</a:t>
            </a:r>
            <a:r>
              <a:rPr kumimoji="1" lang="ja-JP" altLang="en-US" sz="4000" dirty="0" smtClean="0">
                <a:latin typeface="ヒラギノ角ゴ Pro W3"/>
                <a:ea typeface="ヒラギノ角ゴ Pro W3"/>
                <a:cs typeface="ヒラギノ角ゴ Pro W3"/>
              </a:rPr>
              <a:t>形式</a:t>
            </a:r>
            <a:r>
              <a:rPr lang="ja-JP" altLang="en-US" sz="4000" dirty="0" smtClean="0">
                <a:latin typeface="ヒラギノ角ゴ Pro W3"/>
                <a:ea typeface="ヒラギノ角ゴ Pro W3"/>
                <a:cs typeface="ヒラギノ角ゴ Pro W3"/>
              </a:rPr>
              <a:t>：</a:t>
            </a:r>
            <a:r>
              <a:rPr lang="en-US" altLang="ja-JP" sz="4000" dirty="0" smtClean="0">
                <a:latin typeface="ヒラギノ角ゴ Pro W3"/>
                <a:ea typeface="ヒラギノ角ゴ Pro W3"/>
                <a:cs typeface="ヒラギノ角ゴ Pro W3"/>
              </a:rPr>
              <a:t>1</a:t>
            </a:r>
            <a:r>
              <a:rPr lang="ja-JP" altLang="en-US" sz="4000" dirty="0" smtClean="0">
                <a:latin typeface="ヒラギノ角ゴ Pro W3"/>
                <a:ea typeface="ヒラギノ角ゴ Pro W3"/>
                <a:cs typeface="ヒラギノ角ゴ Pro W3"/>
              </a:rPr>
              <a:t>ピクセルに赤（</a:t>
            </a:r>
            <a:r>
              <a:rPr lang="en-US" altLang="ja-JP" sz="4000" dirty="0" smtClean="0">
                <a:latin typeface="ヒラギノ角ゴ Pro W3"/>
                <a:ea typeface="ヒラギノ角ゴ Pro W3"/>
                <a:cs typeface="ヒラギノ角ゴ Pro W3"/>
              </a:rPr>
              <a:t>R</a:t>
            </a:r>
            <a:r>
              <a:rPr lang="ja-JP" altLang="en-US" sz="4000" dirty="0" smtClean="0">
                <a:latin typeface="ヒラギノ角ゴ Pro W3"/>
                <a:ea typeface="ヒラギノ角ゴ Pro W3"/>
                <a:cs typeface="ヒラギノ角ゴ Pro W3"/>
              </a:rPr>
              <a:t>），緑（</a:t>
            </a:r>
            <a:r>
              <a:rPr lang="en-US" altLang="ja-JP" sz="4000" dirty="0" smtClean="0">
                <a:latin typeface="ヒラギノ角ゴ Pro W3"/>
                <a:ea typeface="ヒラギノ角ゴ Pro W3"/>
                <a:cs typeface="ヒラギノ角ゴ Pro W3"/>
              </a:rPr>
              <a:t>G</a:t>
            </a:r>
            <a:r>
              <a:rPr lang="ja-JP" altLang="en-US" sz="4000" dirty="0" smtClean="0">
                <a:latin typeface="ヒラギノ角ゴ Pro W3"/>
                <a:ea typeface="ヒラギノ角ゴ Pro W3"/>
                <a:cs typeface="ヒラギノ角ゴ Pro W3"/>
              </a:rPr>
              <a:t>），青（</a:t>
            </a:r>
            <a:r>
              <a:rPr lang="en-US" altLang="ja-JP" sz="4000" dirty="0" smtClean="0">
                <a:latin typeface="ヒラギノ角ゴ Pro W3"/>
                <a:ea typeface="ヒラギノ角ゴ Pro W3"/>
                <a:cs typeface="ヒラギノ角ゴ Pro W3"/>
              </a:rPr>
              <a:t>B</a:t>
            </a:r>
            <a:r>
              <a:rPr lang="ja-JP" altLang="en-US" sz="4000" dirty="0" smtClean="0">
                <a:latin typeface="ヒラギノ角ゴ Pro W3"/>
                <a:ea typeface="ヒラギノ角ゴ Pro W3"/>
                <a:cs typeface="ヒラギノ角ゴ Pro W3"/>
              </a:rPr>
              <a:t>）の色の濃度情報を</a:t>
            </a:r>
            <a:r>
              <a:rPr lang="en-US" altLang="ja-JP" sz="4000" dirty="0" smtClean="0">
                <a:latin typeface="ヒラギノ角ゴ Pro W3"/>
                <a:ea typeface="ヒラギノ角ゴ Pro W3"/>
                <a:cs typeface="ヒラギノ角ゴ Pro W3"/>
              </a:rPr>
              <a:t>256</a:t>
            </a:r>
            <a:r>
              <a:rPr lang="ja-JP" altLang="en-US" sz="4000" dirty="0" smtClean="0">
                <a:latin typeface="ヒラギノ角ゴ Pro W3"/>
                <a:ea typeface="ヒラギノ角ゴ Pro W3"/>
                <a:cs typeface="ヒラギノ角ゴ Pro W3"/>
              </a:rPr>
              <a:t>段階で指定</a:t>
            </a:r>
            <a:endParaRPr lang="en-US" altLang="ja-JP" sz="4000" dirty="0" smtClean="0">
              <a:latin typeface="ヒラギノ角ゴ Pro W3"/>
              <a:ea typeface="ヒラギノ角ゴ Pro W3"/>
              <a:cs typeface="ヒラギノ角ゴ Pro W3"/>
            </a:endParaRPr>
          </a:p>
          <a:p>
            <a:pPr>
              <a:buFont typeface="Wingdings" charset="2"/>
              <a:buChar char="l"/>
            </a:pPr>
            <a:endParaRPr lang="en-US" altLang="ja-JP" sz="4000" dirty="0" smtClean="0">
              <a:latin typeface="ヒラギノ角ゴ Pro W3"/>
              <a:ea typeface="ヒラギノ角ゴ Pro W3"/>
              <a:cs typeface="ヒラギノ角ゴ Pro W3"/>
            </a:endParaRPr>
          </a:p>
          <a:p>
            <a:pPr>
              <a:buFont typeface="Wingdings" charset="2"/>
              <a:buChar char="l"/>
            </a:pPr>
            <a:r>
              <a:rPr kumimoji="1" lang="en-US" altLang="ja-JP" sz="4000" dirty="0" err="1" smtClean="0">
                <a:latin typeface="ヒラギノ角ゴ Pro W3"/>
                <a:ea typeface="ヒラギノ角ゴ Pro W3"/>
                <a:cs typeface="ヒラギノ角ゴ Pro W3"/>
              </a:rPr>
              <a:t>YCbCr</a:t>
            </a:r>
            <a:r>
              <a:rPr kumimoji="1" lang="ja-JP" altLang="en-US" sz="4000" dirty="0" smtClean="0">
                <a:latin typeface="ヒラギノ角ゴ Pro W3"/>
                <a:ea typeface="ヒラギノ角ゴ Pro W3"/>
                <a:cs typeface="ヒラギノ角ゴ Pro W3"/>
              </a:rPr>
              <a:t>形式</a:t>
            </a:r>
            <a:r>
              <a:rPr lang="ja-JP" altLang="en-US" sz="4000" dirty="0" smtClean="0">
                <a:latin typeface="ヒラギノ角ゴ Pro W3"/>
                <a:ea typeface="ヒラギノ角ゴ Pro W3"/>
                <a:cs typeface="ヒラギノ角ゴ Pro W3"/>
              </a:rPr>
              <a:t>：輝度（</a:t>
            </a:r>
            <a:r>
              <a:rPr lang="en-US" altLang="ja-JP" sz="4000" dirty="0" smtClean="0">
                <a:latin typeface="ヒラギノ角ゴ Pro W3"/>
                <a:ea typeface="ヒラギノ角ゴ Pro W3"/>
                <a:cs typeface="ヒラギノ角ゴ Pro W3"/>
              </a:rPr>
              <a:t>Y</a:t>
            </a:r>
            <a:r>
              <a:rPr lang="ja-JP" altLang="en-US" sz="4000" dirty="0" smtClean="0">
                <a:latin typeface="ヒラギノ角ゴ Pro W3"/>
                <a:ea typeface="ヒラギノ角ゴ Pro W3"/>
                <a:cs typeface="ヒラギノ角ゴ Pro W3"/>
              </a:rPr>
              <a:t>）と青の色差（</a:t>
            </a:r>
            <a:r>
              <a:rPr lang="en-US" altLang="ja-JP" sz="4000" dirty="0" err="1" smtClean="0">
                <a:latin typeface="ヒラギノ角ゴ Pro W3"/>
                <a:ea typeface="ヒラギノ角ゴ Pro W3"/>
                <a:cs typeface="ヒラギノ角ゴ Pro W3"/>
              </a:rPr>
              <a:t>Cb</a:t>
            </a:r>
            <a:r>
              <a:rPr lang="ja-JP" altLang="en-US" sz="4000" dirty="0" smtClean="0">
                <a:latin typeface="ヒラギノ角ゴ Pro W3"/>
                <a:ea typeface="ヒラギノ角ゴ Pro W3"/>
                <a:cs typeface="ヒラギノ角ゴ Pro W3"/>
              </a:rPr>
              <a:t>），赤の色差（</a:t>
            </a:r>
            <a:r>
              <a:rPr lang="en-US" altLang="ja-JP" sz="4000" dirty="0" smtClean="0">
                <a:latin typeface="ヒラギノ角ゴ Pro W3"/>
                <a:ea typeface="ヒラギノ角ゴ Pro W3"/>
                <a:cs typeface="ヒラギノ角ゴ Pro W3"/>
              </a:rPr>
              <a:t>Cr</a:t>
            </a:r>
            <a:r>
              <a:rPr lang="ja-JP" altLang="en-US" sz="4000" dirty="0" smtClean="0">
                <a:latin typeface="ヒラギノ角ゴ Pro W3"/>
                <a:ea typeface="ヒラギノ角ゴ Pro W3"/>
                <a:cs typeface="ヒラギノ角ゴ Pro W3"/>
              </a:rPr>
              <a:t>）で表現する</a:t>
            </a:r>
            <a:endParaRPr lang="en-US" altLang="ja-JP" sz="4000" dirty="0" smtClean="0">
              <a:latin typeface="ヒラギノ角ゴ Pro W3"/>
              <a:ea typeface="ヒラギノ角ゴ Pro W3"/>
              <a:cs typeface="ヒラギノ角ゴ Pro W3"/>
            </a:endParaRPr>
          </a:p>
          <a:p>
            <a:pPr>
              <a:buFont typeface="Wingdings" charset="2"/>
              <a:buChar char="l"/>
            </a:pPr>
            <a:endParaRPr kumimoji="1" lang="en-US" altLang="ja-JP" sz="2800" dirty="0" smtClean="0">
              <a:latin typeface="ヒラギノ明朝 Pro W3"/>
              <a:ea typeface="ヒラギノ明朝 Pro W3"/>
              <a:cs typeface="ヒラギノ明朝 Pro W3"/>
            </a:endParaRPr>
          </a:p>
        </p:txBody>
      </p:sp>
    </p:spTree>
    <p:extLst>
      <p:ext uri="{BB962C8B-B14F-4D97-AF65-F5344CB8AC3E}">
        <p14:creationId xmlns:p14="http://schemas.microsoft.com/office/powerpoint/2010/main" val="1876113872"/>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619538" y="497077"/>
            <a:ext cx="7449950" cy="861774"/>
          </a:xfrm>
          <a:prstGeom prst="rect">
            <a:avLst/>
          </a:prstGeom>
          <a:noFill/>
        </p:spPr>
        <p:txBody>
          <a:bodyPr wrap="square" rtlCol="0">
            <a:spAutoFit/>
          </a:bodyPr>
          <a:lstStyle/>
          <a:p>
            <a:pPr marL="285750" indent="-285750">
              <a:buFont typeface="Wingdings" charset="2"/>
              <a:buChar char="l"/>
            </a:pPr>
            <a:r>
              <a:rPr kumimoji="1" lang="en-US" altLang="ja-JP" sz="3200" dirty="0" err="1" smtClean="0">
                <a:latin typeface="ヒラギノ角ゴ Pro W3"/>
                <a:ea typeface="ヒラギノ角ゴ Pro W3"/>
                <a:cs typeface="ヒラギノ角ゴ Pro W3"/>
              </a:rPr>
              <a:t>RGB→YCbCr</a:t>
            </a:r>
            <a:r>
              <a:rPr kumimoji="1" lang="ja-JP" altLang="en-US" sz="3200" dirty="0" smtClean="0">
                <a:latin typeface="ヒラギノ角ゴ Pro W3"/>
                <a:ea typeface="ヒラギノ角ゴ Pro W3"/>
                <a:cs typeface="ヒラギノ角ゴ Pro W3"/>
              </a:rPr>
              <a:t>への変換公式</a:t>
            </a:r>
            <a:endParaRPr kumimoji="1" lang="en-US" altLang="ja-JP" sz="3200" dirty="0" smtClean="0">
              <a:latin typeface="ヒラギノ角ゴ Pro W3"/>
              <a:ea typeface="ヒラギノ角ゴ Pro W3"/>
              <a:cs typeface="ヒラギノ角ゴ Pro W3"/>
            </a:endParaRPr>
          </a:p>
          <a:p>
            <a:endParaRPr kumimoji="1" lang="ja-JP" altLang="en-US" dirty="0"/>
          </a:p>
        </p:txBody>
      </p:sp>
      <p:graphicFrame>
        <p:nvGraphicFramePr>
          <p:cNvPr id="6" name="オブジェクト 5"/>
          <p:cNvGraphicFramePr>
            <a:graphicFrameLocks noChangeAspect="1"/>
          </p:cNvGraphicFramePr>
          <p:nvPr>
            <p:extLst>
              <p:ext uri="{D42A27DB-BD31-4B8C-83A1-F6EECF244321}">
                <p14:modId xmlns:p14="http://schemas.microsoft.com/office/powerpoint/2010/main" val="3395896408"/>
              </p:ext>
            </p:extLst>
          </p:nvPr>
        </p:nvGraphicFramePr>
        <p:xfrm>
          <a:off x="963546" y="1095529"/>
          <a:ext cx="7119418" cy="2079830"/>
        </p:xfrm>
        <a:graphic>
          <a:graphicData uri="http://schemas.openxmlformats.org/presentationml/2006/ole">
            <mc:AlternateContent xmlns:mc="http://schemas.openxmlformats.org/markup-compatibility/2006">
              <mc:Choice xmlns:v="urn:schemas-microsoft-com:vml" Requires="v">
                <p:oleObj spid="_x0000_s1080" name="数式" r:id="rId3" imgW="2260600" imgH="660400" progId="Equation.3">
                  <p:embed/>
                </p:oleObj>
              </mc:Choice>
              <mc:Fallback>
                <p:oleObj name="数式" r:id="rId3" imgW="2260600" imgH="660400" progId="Equation.3">
                  <p:embed/>
                  <p:pic>
                    <p:nvPicPr>
                      <p:cNvPr id="0" name=""/>
                      <p:cNvPicPr/>
                      <p:nvPr/>
                    </p:nvPicPr>
                    <p:blipFill>
                      <a:blip r:embed="rId4"/>
                      <a:stretch>
                        <a:fillRect/>
                      </a:stretch>
                    </p:blipFill>
                    <p:spPr>
                      <a:xfrm>
                        <a:off x="963546" y="1095529"/>
                        <a:ext cx="7119418" cy="2079830"/>
                      </a:xfrm>
                      <a:prstGeom prst="rect">
                        <a:avLst/>
                      </a:prstGeom>
                    </p:spPr>
                  </p:pic>
                </p:oleObj>
              </mc:Fallback>
            </mc:AlternateContent>
          </a:graphicData>
        </a:graphic>
      </p:graphicFrame>
      <p:sp>
        <p:nvSpPr>
          <p:cNvPr id="7" name="テキスト ボックス 6"/>
          <p:cNvSpPr txBox="1"/>
          <p:nvPr/>
        </p:nvSpPr>
        <p:spPr>
          <a:xfrm>
            <a:off x="619538" y="3509524"/>
            <a:ext cx="7449950" cy="584776"/>
          </a:xfrm>
          <a:prstGeom prst="rect">
            <a:avLst/>
          </a:prstGeom>
          <a:noFill/>
        </p:spPr>
        <p:txBody>
          <a:bodyPr wrap="square" rtlCol="0">
            <a:spAutoFit/>
          </a:bodyPr>
          <a:lstStyle/>
          <a:p>
            <a:pPr marL="285750" indent="-285750">
              <a:buFont typeface="Wingdings" charset="2"/>
              <a:buChar char="l"/>
            </a:pPr>
            <a:r>
              <a:rPr kumimoji="1" lang="en-US" altLang="ja-JP" sz="3200" dirty="0" err="1" smtClean="0">
                <a:latin typeface="ヒラギノ角ゴ Pro W3"/>
                <a:ea typeface="ヒラギノ角ゴ Pro W3"/>
                <a:cs typeface="ヒラギノ角ゴ Pro W3"/>
              </a:rPr>
              <a:t>YCbCr→RGB</a:t>
            </a:r>
            <a:r>
              <a:rPr kumimoji="1" lang="ja-JP" altLang="en-US" sz="3200" dirty="0" smtClean="0">
                <a:latin typeface="ヒラギノ角ゴ Pro W3"/>
                <a:ea typeface="ヒラギノ角ゴ Pro W3"/>
                <a:cs typeface="ヒラギノ角ゴ Pro W3"/>
              </a:rPr>
              <a:t>への変換公式</a:t>
            </a:r>
            <a:endParaRPr kumimoji="1" lang="ja-JP" altLang="en-US" sz="3200" dirty="0">
              <a:latin typeface="ヒラギノ角ゴ Pro W3"/>
              <a:ea typeface="ヒラギノ角ゴ Pro W3"/>
              <a:cs typeface="ヒラギノ角ゴ Pro W3"/>
            </a:endParaRPr>
          </a:p>
        </p:txBody>
      </p:sp>
      <p:graphicFrame>
        <p:nvGraphicFramePr>
          <p:cNvPr id="8" name="オブジェクト 7"/>
          <p:cNvGraphicFramePr>
            <a:graphicFrameLocks noChangeAspect="1"/>
          </p:cNvGraphicFramePr>
          <p:nvPr>
            <p:extLst>
              <p:ext uri="{D42A27DB-BD31-4B8C-83A1-F6EECF244321}">
                <p14:modId xmlns:p14="http://schemas.microsoft.com/office/powerpoint/2010/main" val="1510660745"/>
              </p:ext>
            </p:extLst>
          </p:nvPr>
        </p:nvGraphicFramePr>
        <p:xfrm>
          <a:off x="798513" y="4094300"/>
          <a:ext cx="7375525" cy="2019300"/>
        </p:xfrm>
        <a:graphic>
          <a:graphicData uri="http://schemas.openxmlformats.org/presentationml/2006/ole">
            <mc:AlternateContent xmlns:mc="http://schemas.openxmlformats.org/markup-compatibility/2006">
              <mc:Choice xmlns:v="urn:schemas-microsoft-com:vml" Requires="v">
                <p:oleObj spid="_x0000_s1081" name="数式" r:id="rId5" imgW="2273300" imgH="622300" progId="Equation.3">
                  <p:embed/>
                </p:oleObj>
              </mc:Choice>
              <mc:Fallback>
                <p:oleObj name="数式" r:id="rId5" imgW="2273300" imgH="622300" progId="Equation.3">
                  <p:embed/>
                  <p:pic>
                    <p:nvPicPr>
                      <p:cNvPr id="0" name=""/>
                      <p:cNvPicPr/>
                      <p:nvPr/>
                    </p:nvPicPr>
                    <p:blipFill>
                      <a:blip r:embed="rId6"/>
                      <a:stretch>
                        <a:fillRect/>
                      </a:stretch>
                    </p:blipFill>
                    <p:spPr>
                      <a:xfrm>
                        <a:off x="798513" y="4094300"/>
                        <a:ext cx="7375525" cy="2019300"/>
                      </a:xfrm>
                      <a:prstGeom prst="rect">
                        <a:avLst/>
                      </a:prstGeom>
                    </p:spPr>
                  </p:pic>
                </p:oleObj>
              </mc:Fallback>
            </mc:AlternateContent>
          </a:graphicData>
        </a:graphic>
      </p:graphicFrame>
    </p:spTree>
    <p:extLst>
      <p:ext uri="{BB962C8B-B14F-4D97-AF65-F5344CB8AC3E}">
        <p14:creationId xmlns:p14="http://schemas.microsoft.com/office/powerpoint/2010/main" val="2211167011"/>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199" y="2307944"/>
            <a:ext cx="7844615" cy="2292453"/>
          </a:xfrm>
        </p:spPr>
        <p:txBody>
          <a:bodyPr/>
          <a:lstStyle/>
          <a:p>
            <a:pPr marL="914400" indent="-914400">
              <a:buFont typeface="+mj-ea"/>
              <a:buAutoNum type="circleNumDbPlain" startAt="2"/>
            </a:pPr>
            <a:r>
              <a:rPr lang="ja-JP" altLang="en-US" sz="4800" dirty="0" smtClean="0">
                <a:latin typeface="ヒラギノ角ゴ Pro W3"/>
                <a:ea typeface="ヒラギノ角ゴ Pro W3"/>
                <a:cs typeface="ヒラギノ角ゴ Pro W3"/>
              </a:rPr>
              <a:t>サンプリング</a:t>
            </a:r>
            <a:r>
              <a:rPr lang="ja-JP" altLang="en-US" sz="4800" dirty="0">
                <a:latin typeface="ヒラギノ角ゴ Pro W3"/>
                <a:ea typeface="ヒラギノ角ゴ Pro W3"/>
                <a:cs typeface="ヒラギノ角ゴ Pro W3"/>
              </a:rPr>
              <a:t>する</a:t>
            </a:r>
            <a:r>
              <a:rPr lang="en-US" altLang="ja-JP" sz="4800" dirty="0">
                <a:latin typeface="ヒラギノ角ゴ Pro W3"/>
                <a:ea typeface="ヒラギノ角ゴ Pro W3"/>
                <a:cs typeface="ヒラギノ角ゴ Pro W3"/>
              </a:rPr>
              <a:t/>
            </a:r>
            <a:br>
              <a:rPr lang="en-US" altLang="ja-JP" sz="4800" dirty="0">
                <a:latin typeface="ヒラギノ角ゴ Pro W3"/>
                <a:ea typeface="ヒラギノ角ゴ Pro W3"/>
                <a:cs typeface="ヒラギノ角ゴ Pro W3"/>
              </a:rPr>
            </a:br>
            <a:endParaRPr kumimoji="1" lang="ja-JP" altLang="en-US" dirty="0">
              <a:latin typeface="ヒラギノ角ゴ Pro W3"/>
              <a:ea typeface="ヒラギノ角ゴ Pro W3"/>
              <a:cs typeface="ヒラギノ角ゴ Pro W3"/>
            </a:endParaRPr>
          </a:p>
        </p:txBody>
      </p:sp>
    </p:spTree>
    <p:extLst>
      <p:ext uri="{BB962C8B-B14F-4D97-AF65-F5344CB8AC3E}">
        <p14:creationId xmlns:p14="http://schemas.microsoft.com/office/powerpoint/2010/main" val="3049039849"/>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457200" y="495666"/>
            <a:ext cx="7620000" cy="5905134"/>
          </a:xfrm>
        </p:spPr>
        <p:txBody>
          <a:bodyPr>
            <a:normAutofit/>
          </a:bodyPr>
          <a:lstStyle/>
          <a:p>
            <a:r>
              <a:rPr kumimoji="1" lang="en-US" altLang="ja-JP" sz="3200" dirty="0" smtClean="0">
                <a:latin typeface="ヒラギノ角ゴ Pro W3"/>
                <a:ea typeface="ヒラギノ角ゴ Pro W3"/>
                <a:cs typeface="ヒラギノ角ゴ Pro W3"/>
              </a:rPr>
              <a:t>JPEG</a:t>
            </a:r>
            <a:r>
              <a:rPr kumimoji="1" lang="ja-JP" altLang="en-US" sz="3200" dirty="0" smtClean="0">
                <a:latin typeface="ヒラギノ角ゴ Pro W3"/>
                <a:ea typeface="ヒラギノ角ゴ Pro W3"/>
                <a:cs typeface="ヒラギノ角ゴ Pro W3"/>
              </a:rPr>
              <a:t>の圧縮は，画像を</a:t>
            </a:r>
            <a:r>
              <a:rPr lang="en-US" altLang="ja-JP" sz="3200" dirty="0" smtClean="0">
                <a:latin typeface="ヒラギノ角ゴ Pro W3"/>
                <a:ea typeface="ヒラギノ角ゴ Pro W3"/>
                <a:cs typeface="ヒラギノ角ゴ Pro W3"/>
              </a:rPr>
              <a:t>8×8</a:t>
            </a:r>
            <a:r>
              <a:rPr lang="ja-JP" altLang="en-US" sz="3200" dirty="0" smtClean="0">
                <a:latin typeface="ヒラギノ角ゴ Pro W3"/>
                <a:ea typeface="ヒラギノ角ゴ Pro W3"/>
                <a:cs typeface="ヒラギノ角ゴ Pro W3"/>
              </a:rPr>
              <a:t>ドットのブロックに分けて，ブロックごとにデータを圧縮する．</a:t>
            </a:r>
            <a:endParaRPr lang="en-US" altLang="ja-JP" sz="3200" dirty="0" smtClean="0">
              <a:latin typeface="ヒラギノ角ゴ Pro W3"/>
              <a:ea typeface="ヒラギノ角ゴ Pro W3"/>
              <a:cs typeface="ヒラギノ角ゴ Pro W3"/>
            </a:endParaRPr>
          </a:p>
          <a:p>
            <a:r>
              <a:rPr kumimoji="1" lang="en-US" altLang="ja-JP" sz="3200" dirty="0" err="1" smtClean="0">
                <a:latin typeface="ヒラギノ角ゴ Pro W3"/>
                <a:ea typeface="ヒラギノ角ゴ Pro W3"/>
                <a:cs typeface="ヒラギノ角ゴ Pro W3"/>
              </a:rPr>
              <a:t>Cb</a:t>
            </a:r>
            <a:r>
              <a:rPr kumimoji="1" lang="ja-JP" altLang="en-US" sz="3200" dirty="0" smtClean="0">
                <a:latin typeface="ヒラギノ角ゴ Pro W3"/>
                <a:ea typeface="ヒラギノ角ゴ Pro W3"/>
                <a:cs typeface="ヒラギノ角ゴ Pro W3"/>
              </a:rPr>
              <a:t>，</a:t>
            </a:r>
            <a:r>
              <a:rPr kumimoji="1" lang="en-US" altLang="ja-JP" sz="3200" dirty="0" smtClean="0">
                <a:latin typeface="ヒラギノ角ゴ Pro W3"/>
                <a:ea typeface="ヒラギノ角ゴ Pro W3"/>
                <a:cs typeface="ヒラギノ角ゴ Pro W3"/>
              </a:rPr>
              <a:t>Cr</a:t>
            </a:r>
            <a:r>
              <a:rPr kumimoji="1" lang="ja-JP" altLang="en-US" sz="3200" dirty="0" smtClean="0">
                <a:latin typeface="ヒラギノ角ゴ Pro W3"/>
                <a:ea typeface="ヒラギノ角ゴ Pro W3"/>
                <a:cs typeface="ヒラギノ角ゴ Pro W3"/>
              </a:rPr>
              <a:t>成分についてはある間隔でデータを間引きながら拾っていく（</a:t>
            </a:r>
            <a:r>
              <a:rPr kumimoji="1" lang="en-US" altLang="ja-JP" sz="3200" dirty="0" smtClean="0">
                <a:latin typeface="ヒラギノ角ゴ Pro W3"/>
                <a:ea typeface="ヒラギノ角ゴ Pro W3"/>
                <a:cs typeface="ヒラギノ角ゴ Pro W3"/>
              </a:rPr>
              <a:t>=</a:t>
            </a:r>
            <a:r>
              <a:rPr kumimoji="1" lang="ja-JP" altLang="en-US" sz="3200" dirty="0" smtClean="0">
                <a:latin typeface="ヒラギノ角ゴ Pro W3"/>
                <a:ea typeface="ヒラギノ角ゴ Pro W3"/>
                <a:cs typeface="ヒラギノ角ゴ Pro W3"/>
              </a:rPr>
              <a:t>「サンプリング」という）</a:t>
            </a:r>
            <a:endParaRPr kumimoji="1" lang="en-US" altLang="ja-JP" sz="3200" dirty="0" smtClean="0">
              <a:latin typeface="ヒラギノ角ゴ Pro W3"/>
              <a:ea typeface="ヒラギノ角ゴ Pro W3"/>
              <a:cs typeface="ヒラギノ角ゴ Pro W3"/>
            </a:endParaRPr>
          </a:p>
          <a:p>
            <a:r>
              <a:rPr kumimoji="1" lang="ja-JP" altLang="en-US" sz="3200" dirty="0" smtClean="0">
                <a:latin typeface="ヒラギノ角ゴ Pro W3"/>
                <a:ea typeface="ヒラギノ角ゴ Pro W3"/>
                <a:cs typeface="ヒラギノ角ゴ Pro W3"/>
              </a:rPr>
              <a:t>サンプリング比（</a:t>
            </a:r>
            <a:r>
              <a:rPr kumimoji="1" lang="en-US" altLang="ja-JP" sz="3200" dirty="0" err="1" smtClean="0">
                <a:latin typeface="ヒラギノ角ゴ Pro W3"/>
                <a:ea typeface="ヒラギノ角ゴ Pro W3"/>
                <a:cs typeface="ヒラギノ角ゴ Pro W3"/>
              </a:rPr>
              <a:t>Y:Cb:Cr</a:t>
            </a:r>
            <a:r>
              <a:rPr kumimoji="1" lang="ja-JP" altLang="en-US" sz="3200" dirty="0" smtClean="0">
                <a:latin typeface="ヒラギノ角ゴ Pro W3"/>
                <a:ea typeface="ヒラギノ角ゴ Pro W3"/>
                <a:cs typeface="ヒラギノ角ゴ Pro W3"/>
              </a:rPr>
              <a:t>）を変えることによって，画像の圧縮率が変わる（ソフトウェアによって，</a:t>
            </a:r>
            <a:r>
              <a:rPr kumimoji="1" lang="en-US" altLang="ja-JP" sz="3200" dirty="0" smtClean="0">
                <a:latin typeface="ヒラギノ角ゴ Pro W3"/>
                <a:ea typeface="ヒラギノ角ゴ Pro W3"/>
                <a:cs typeface="ヒラギノ角ゴ Pro W3"/>
              </a:rPr>
              <a:t>JPEG</a:t>
            </a:r>
            <a:r>
              <a:rPr kumimoji="1" lang="ja-JP" altLang="en-US" sz="3200" dirty="0" smtClean="0">
                <a:latin typeface="ヒラギノ角ゴ Pro W3"/>
                <a:ea typeface="ヒラギノ角ゴ Pro W3"/>
                <a:cs typeface="ヒラギノ角ゴ Pro W3"/>
              </a:rPr>
              <a:t>で保存するときのサンプリング比を変更・設定することができる）</a:t>
            </a:r>
            <a:endParaRPr kumimoji="1" lang="ja-JP" altLang="en-US" sz="3200" dirty="0">
              <a:latin typeface="ヒラギノ角ゴ Pro W3"/>
              <a:ea typeface="ヒラギノ角ゴ Pro W3"/>
              <a:cs typeface="ヒラギノ角ゴ Pro W3"/>
            </a:endParaRPr>
          </a:p>
        </p:txBody>
      </p:sp>
    </p:spTree>
    <p:extLst>
      <p:ext uri="{BB962C8B-B14F-4D97-AF65-F5344CB8AC3E}">
        <p14:creationId xmlns:p14="http://schemas.microsoft.com/office/powerpoint/2010/main" val="3731826045"/>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ナチュラル">
  <a:themeElements>
    <a:clrScheme name="ナチュラル">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ナチュラル">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ナチュラル">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ナチュラル.thmx</Template>
  <TotalTime>3657</TotalTime>
  <Words>1309</Words>
  <Application>Microsoft Macintosh PowerPoint</Application>
  <PresentationFormat>画面に合わせる (4:3)</PresentationFormat>
  <Paragraphs>229</Paragraphs>
  <Slides>31</Slides>
  <Notes>0</Notes>
  <HiddenSlides>0</HiddenSlides>
  <MMClips>0</MMClips>
  <ScaleCrop>false</ScaleCrop>
  <HeadingPairs>
    <vt:vector size="6" baseType="variant">
      <vt:variant>
        <vt:lpstr>テーマ</vt:lpstr>
      </vt:variant>
      <vt:variant>
        <vt:i4>1</vt:i4>
      </vt:variant>
      <vt:variant>
        <vt:lpstr>埋め込まれた OLE サーバー</vt:lpstr>
      </vt:variant>
      <vt:variant>
        <vt:i4>1</vt:i4>
      </vt:variant>
      <vt:variant>
        <vt:lpstr>スライド タイトル</vt:lpstr>
      </vt:variant>
      <vt:variant>
        <vt:i4>31</vt:i4>
      </vt:variant>
    </vt:vector>
  </HeadingPairs>
  <TitlesOfParts>
    <vt:vector size="33" baseType="lpstr">
      <vt:lpstr>ナチュラル</vt:lpstr>
      <vt:lpstr>数式</vt:lpstr>
      <vt:lpstr>コンピュータが画像を保存する方法について（その2）</vt:lpstr>
      <vt:lpstr>JPEGの圧縮方法について</vt:lpstr>
      <vt:lpstr>JPEGの圧縮方法について</vt:lpstr>
      <vt:lpstr>JPEGの圧縮方法について</vt:lpstr>
      <vt:lpstr>画像データをRGB形式からYCrCb形式に変換する </vt:lpstr>
      <vt:lpstr>PowerPoint プレゼンテーション</vt:lpstr>
      <vt:lpstr>PowerPoint プレゼンテーション</vt:lpstr>
      <vt:lpstr>サンプリングする </vt:lpstr>
      <vt:lpstr>PowerPoint プレゼンテーション</vt:lpstr>
      <vt:lpstr>サンプリングの例</vt:lpstr>
      <vt:lpstr>PowerPoint プレゼンテーション</vt:lpstr>
      <vt:lpstr>PowerPoint プレゼンテーション</vt:lpstr>
      <vt:lpstr>③-1 ブロック毎にDCTを行う</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③-2 データを量子化する</vt:lpstr>
      <vt:lpstr>PowerPoint プレゼンテーション</vt:lpstr>
      <vt:lpstr>具体例</vt:lpstr>
      <vt:lpstr>PowerPoint プレゼンテーション</vt:lpstr>
      <vt:lpstr>PowerPoint プレゼンテーション</vt:lpstr>
      <vt:lpstr>画像を表示するとき=復元はどうするの？</vt:lpstr>
      <vt:lpstr>PowerPoint プレゼンテーション</vt:lpstr>
      <vt:lpstr>PowerPoint プレゼンテーション</vt:lpstr>
      <vt:lpstr>③-3 ハフマン符号化を行う</vt:lpstr>
      <vt:lpstr>ハフマン符号化とは・・・?</vt:lpstr>
      <vt:lpstr>まとめ</vt:lpstr>
      <vt:lpstr>参考URL</vt:lpstr>
    </vt:vector>
  </TitlesOfParts>
  <Company>神戸大学</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コンピュータが画像を保存する方法について（その2）</dc:title>
  <dc:creator>岡崎 正悟</dc:creator>
  <cp:lastModifiedBy>岡崎 正悟</cp:lastModifiedBy>
  <cp:revision>48</cp:revision>
  <dcterms:created xsi:type="dcterms:W3CDTF">2014-02-14T09:08:56Z</dcterms:created>
  <dcterms:modified xsi:type="dcterms:W3CDTF">2014-07-17T13:30:26Z</dcterms:modified>
</cp:coreProperties>
</file>