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15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6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67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23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60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31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68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89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8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4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E4FD0-2EE9-443B-A8AD-EC55A779FC99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EE504-4771-4F26-8FFB-B428B25A7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89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大気大循環モデル概要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endParaRPr kumimoji="1"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ja-JP" altLang="en-US" dirty="0" smtClean="0"/>
              <a:t>大気</a:t>
            </a:r>
            <a:r>
              <a:rPr lang="ja-JP" altLang="en-US" dirty="0"/>
              <a:t>大循環モデル</a:t>
            </a:r>
            <a:r>
              <a:rPr lang="ja-JP" altLang="en-US" dirty="0" smtClean="0"/>
              <a:t>の構成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「力学過程」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モデル</a:t>
            </a:r>
            <a:r>
              <a:rPr lang="ja-JP" altLang="en-US" dirty="0"/>
              <a:t>格子</a:t>
            </a:r>
            <a:r>
              <a:rPr lang="ja-JP" altLang="en-US" dirty="0" smtClean="0"/>
              <a:t>で表現できる運動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「物理過程」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モデル格子より小さなスケール</a:t>
            </a:r>
            <a:r>
              <a:rPr lang="ja-JP" altLang="en-US" smtClean="0"/>
              <a:t>の</a:t>
            </a:r>
            <a:r>
              <a:rPr lang="ja-JP" altLang="en-US" smtClean="0"/>
              <a:t>運動</a:t>
            </a:r>
            <a:r>
              <a:rPr lang="ja-JP" altLang="en-US" smtClean="0"/>
              <a:t>や流体</a:t>
            </a:r>
            <a:r>
              <a:rPr lang="ja-JP" altLang="en-US" smtClean="0"/>
              <a:t>運動</a:t>
            </a:r>
            <a:r>
              <a:rPr lang="ja-JP" altLang="en-US" dirty="0" smtClean="0"/>
              <a:t>以外の効果</a:t>
            </a:r>
            <a:endParaRPr lang="en-US" altLang="ja-JP" dirty="0" smtClean="0"/>
          </a:p>
          <a:p>
            <a:r>
              <a:rPr lang="ja-JP" altLang="en-US" dirty="0" smtClean="0"/>
              <a:t>「力学過程」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流体力学の方程式系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通常は「</a:t>
            </a:r>
            <a:r>
              <a:rPr kumimoji="1" lang="ja-JP" altLang="en-US" dirty="0" smtClean="0"/>
              <a:t>プリミティブ</a:t>
            </a:r>
            <a:r>
              <a:rPr kumimoji="1" lang="ja-JP" altLang="en-US" dirty="0"/>
              <a:t>方程式</a:t>
            </a:r>
            <a:r>
              <a:rPr kumimoji="1" lang="ja-JP" altLang="en-US" dirty="0" smtClean="0"/>
              <a:t>系」を使用</a:t>
            </a:r>
            <a:r>
              <a:rPr kumimoji="1" lang="en-US" altLang="ja-JP" dirty="0" smtClean="0"/>
              <a:t>.</a:t>
            </a:r>
          </a:p>
          <a:p>
            <a:pPr lvl="3"/>
            <a:r>
              <a:rPr kumimoji="1" lang="ja-JP" altLang="en-US" dirty="0" smtClean="0"/>
              <a:t>鉛直静水圧近似</a:t>
            </a:r>
            <a:r>
              <a:rPr kumimoji="1" lang="en-US" altLang="ja-JP" dirty="0" smtClean="0"/>
              <a:t>, </a:t>
            </a:r>
            <a:r>
              <a:rPr lang="ja-JP" altLang="en-US" dirty="0" smtClean="0"/>
              <a:t>薄い大気の近似を行った方程式系</a:t>
            </a:r>
            <a:endParaRPr kumimoji="1" lang="en-US" altLang="ja-JP" dirty="0" smtClean="0"/>
          </a:p>
          <a:p>
            <a:r>
              <a:rPr lang="ja-JP" altLang="en-US" dirty="0" smtClean="0"/>
              <a:t>「物理過程」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乱流</a:t>
            </a:r>
            <a:r>
              <a:rPr kumimoji="1" lang="ja-JP" altLang="en-US" dirty="0"/>
              <a:t>混合</a:t>
            </a:r>
            <a:r>
              <a:rPr kumimoji="1" lang="ja-JP" altLang="en-US" dirty="0" smtClean="0"/>
              <a:t>過程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モデル格子より小さなスケールの運動の効果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放射過程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凝結過程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「積雲対流」「非対流性凝結」からなる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「積雲対流」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複数鉛直格子にまたがる積乱雲の効果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「非対流性凝結」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単一格子点内でのその場での凝結の効果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雲過程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雲水</a:t>
            </a:r>
            <a:r>
              <a:rPr lang="en-US" altLang="ja-JP" dirty="0" smtClean="0"/>
              <a:t>, </a:t>
            </a:r>
            <a:r>
              <a:rPr lang="ja-JP" altLang="en-US" dirty="0" smtClean="0"/>
              <a:t>雲氷</a:t>
            </a:r>
            <a:r>
              <a:rPr lang="en-US" altLang="ja-JP" dirty="0" smtClean="0"/>
              <a:t>, </a:t>
            </a:r>
            <a:r>
              <a:rPr lang="ja-JP" altLang="en-US" dirty="0" smtClean="0"/>
              <a:t>降水間の変換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陸面</a:t>
            </a:r>
            <a:r>
              <a:rPr lang="ja-JP" altLang="en-US" dirty="0"/>
              <a:t>過程</a:t>
            </a:r>
            <a:endParaRPr lang="en-US" altLang="ja-JP" dirty="0" smtClean="0"/>
          </a:p>
          <a:p>
            <a:pPr lvl="2"/>
            <a:r>
              <a:rPr lang="ja-JP" altLang="en-US" dirty="0"/>
              <a:t>陸地</a:t>
            </a:r>
            <a:r>
              <a:rPr lang="ja-JP" altLang="en-US" dirty="0" smtClean="0"/>
              <a:t>の温度</a:t>
            </a:r>
            <a:r>
              <a:rPr lang="en-US" altLang="ja-JP" dirty="0" smtClean="0"/>
              <a:t>, </a:t>
            </a:r>
            <a:r>
              <a:rPr lang="ja-JP" altLang="en-US" dirty="0" smtClean="0"/>
              <a:t>水分量</a:t>
            </a:r>
            <a:r>
              <a:rPr lang="en-US" altLang="ja-JP" dirty="0" smtClean="0"/>
              <a:t>, </a:t>
            </a:r>
            <a:r>
              <a:rPr lang="ja-JP" altLang="en-US" dirty="0" smtClean="0"/>
              <a:t>積雪などの計算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（スラブオーシャン）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運動の効果を無視した海の温度の計算</a:t>
            </a:r>
            <a:endParaRPr lang="en-US" altLang="ja-JP" dirty="0"/>
          </a:p>
        </p:txBody>
      </p:sp>
      <p:pic>
        <p:nvPicPr>
          <p:cNvPr id="15" name="Picture 2" descr="C:\Users\yot\Documents\desktop\desktop\模式図\GCM-schematic\Earth-GCM-schematic-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568" y="3396303"/>
            <a:ext cx="206843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yot\Documents\desktop\desktop\模式図\GCM-schematic\Mars-GCM-schematic-nodustloading-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96303"/>
            <a:ext cx="207219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cygwin\home\yot\pov-ray\test03-ma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21" y="2204864"/>
            <a:ext cx="195072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cygwin\home\yot\pov-ray\test03-earth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861" y="2204864"/>
            <a:ext cx="195072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グループ化 18"/>
          <p:cNvGrpSpPr/>
          <p:nvPr/>
        </p:nvGrpSpPr>
        <p:grpSpPr>
          <a:xfrm>
            <a:off x="334417" y="2810545"/>
            <a:ext cx="2072190" cy="1338535"/>
            <a:chOff x="334417" y="3170585"/>
            <a:chExt cx="2072190" cy="1338535"/>
          </a:xfrm>
        </p:grpSpPr>
        <p:sp>
          <p:nvSpPr>
            <p:cNvPr id="20" name="正方形/長方形 19"/>
            <p:cNvSpPr/>
            <p:nvPr/>
          </p:nvSpPr>
          <p:spPr>
            <a:xfrm>
              <a:off x="910479" y="3170585"/>
              <a:ext cx="144016" cy="25841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直線コネクタ 20"/>
            <p:cNvCxnSpPr>
              <a:stCxn id="20" idx="1"/>
            </p:cNvCxnSpPr>
            <p:nvPr/>
          </p:nvCxnSpPr>
          <p:spPr>
            <a:xfrm flipH="1">
              <a:off x="334417" y="3299793"/>
              <a:ext cx="576062" cy="1209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20" idx="3"/>
            </p:cNvCxnSpPr>
            <p:nvPr/>
          </p:nvCxnSpPr>
          <p:spPr>
            <a:xfrm>
              <a:off x="1054495" y="3299793"/>
              <a:ext cx="1352112" cy="10653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グループ化 22"/>
          <p:cNvGrpSpPr/>
          <p:nvPr/>
        </p:nvGrpSpPr>
        <p:grpSpPr>
          <a:xfrm>
            <a:off x="2505728" y="2824472"/>
            <a:ext cx="2072190" cy="1338535"/>
            <a:chOff x="2505728" y="3151854"/>
            <a:chExt cx="2072190" cy="1338535"/>
          </a:xfrm>
        </p:grpSpPr>
        <p:sp>
          <p:nvSpPr>
            <p:cNvPr id="24" name="正方形/長方形 23"/>
            <p:cNvSpPr/>
            <p:nvPr/>
          </p:nvSpPr>
          <p:spPr>
            <a:xfrm>
              <a:off x="3081790" y="3151854"/>
              <a:ext cx="144016" cy="25841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" name="直線コネクタ 25"/>
            <p:cNvCxnSpPr>
              <a:stCxn id="24" idx="1"/>
            </p:cNvCxnSpPr>
            <p:nvPr/>
          </p:nvCxnSpPr>
          <p:spPr>
            <a:xfrm flipH="1">
              <a:off x="2505728" y="3281062"/>
              <a:ext cx="576062" cy="1209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24" idx="3"/>
            </p:cNvCxnSpPr>
            <p:nvPr/>
          </p:nvCxnSpPr>
          <p:spPr>
            <a:xfrm>
              <a:off x="3225806" y="3281062"/>
              <a:ext cx="1352112" cy="10653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テキスト ボックス 4"/>
          <p:cNvSpPr txBox="1"/>
          <p:nvPr/>
        </p:nvSpPr>
        <p:spPr>
          <a:xfrm>
            <a:off x="1619672" y="5939988"/>
            <a:ext cx="1766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モデルの模式図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619508"/>
            <a:ext cx="4065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惑星全球の温度</a:t>
            </a:r>
            <a:r>
              <a:rPr lang="en-US" altLang="ja-JP" dirty="0"/>
              <a:t>, </a:t>
            </a:r>
            <a:r>
              <a:rPr lang="ja-JP" altLang="en-US" dirty="0"/>
              <a:t>風速</a:t>
            </a:r>
            <a:r>
              <a:rPr lang="en-US" altLang="ja-JP" dirty="0"/>
              <a:t>, </a:t>
            </a:r>
            <a:r>
              <a:rPr lang="ja-JP" altLang="en-US" dirty="0"/>
              <a:t>密度分布を</a:t>
            </a:r>
            <a:r>
              <a:rPr lang="ja-JP" altLang="en-US" dirty="0" smtClean="0"/>
              <a:t>計算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174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3162</TotalTime>
  <Words>176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大気大循環モデル概要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yot</cp:lastModifiedBy>
  <cp:revision>19</cp:revision>
  <dcterms:created xsi:type="dcterms:W3CDTF">2016-05-25T00:38:04Z</dcterms:created>
  <dcterms:modified xsi:type="dcterms:W3CDTF">2016-05-30T02:05:37Z</dcterms:modified>
</cp:coreProperties>
</file>