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8" r:id="rId2"/>
    <p:sldId id="257" r:id="rId3"/>
    <p:sldId id="272" r:id="rId4"/>
    <p:sldId id="260" r:id="rId5"/>
    <p:sldId id="261" r:id="rId6"/>
    <p:sldId id="27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700" autoAdjust="0"/>
  </p:normalViewPr>
  <p:slideViewPr>
    <p:cSldViewPr>
      <p:cViewPr varScale="1">
        <p:scale>
          <a:sx n="68" d="100"/>
          <a:sy n="68" d="100"/>
        </p:scale>
        <p:origin x="-2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7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97B24-50B1-4509-8EF6-435C0D589705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1382B-F543-449B-9C5E-30B90CE0CA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2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ftr" sz="quarter" idx="3"/>
          </p:nvPr>
        </p:nvSpPr>
        <p:spPr>
          <a:xfrm>
            <a:off x="7380288" y="5445125"/>
            <a:ext cx="719137" cy="476250"/>
          </a:xfrm>
        </p:spPr>
        <p:txBody>
          <a:bodyPr/>
          <a:lstStyle>
            <a:lvl1pPr algn="ctr">
              <a:defRPr>
                <a:latin typeface="+mn-lt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0" y="0"/>
            <a:ext cx="1042988" cy="685800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8101013" y="0"/>
            <a:ext cx="1042987" cy="6858000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3733" name="Picture 5" descr="GFD-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850" b="-186"/>
          <a:stretch>
            <a:fillRect/>
          </a:stretch>
        </p:blipFill>
        <p:spPr bwMode="auto">
          <a:xfrm>
            <a:off x="7097713" y="4818063"/>
            <a:ext cx="2124075" cy="206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3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366838" y="1125538"/>
            <a:ext cx="6408737" cy="2590800"/>
          </a:xfrm>
          <a:effectLst>
            <a:outerShdw dist="71842" dir="2700000" algn="ctr" rotWithShape="0">
              <a:srgbClr val="C0C0C0">
                <a:alpha val="50000"/>
              </a:srgbClr>
            </a:outerShdw>
          </a:effectLst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230438" y="4292600"/>
            <a:ext cx="4681537" cy="1752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>
              <a:buFont typeface="Wingdings 2" pitchFamily="18" charset="2"/>
              <a:buNone/>
              <a:defRPr>
                <a:solidFill>
                  <a:srgbClr val="4D4D4D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dt" sz="half" idx="2"/>
          </p:nvPr>
        </p:nvSpPr>
        <p:spPr>
          <a:xfrm rot="5400000">
            <a:off x="-1481137" y="5126037"/>
            <a:ext cx="3213100" cy="250825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  <p:sp>
        <p:nvSpPr>
          <p:cNvPr id="73737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 rot="16200000">
            <a:off x="-1100137" y="1812925"/>
            <a:ext cx="4070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2400" b="1">
                <a:solidFill>
                  <a:schemeClr val="bg1"/>
                </a:solidFill>
              </a:rPr>
              <a:t>http://www.gfd-dennou.org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44132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087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087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59804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04724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70088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0825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244975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06769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62918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03385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28638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807437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6868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6588125" y="0"/>
            <a:ext cx="2555875" cy="908050"/>
          </a:xfrm>
          <a:prstGeom prst="rect">
            <a:avLst/>
          </a:prstGeom>
          <a:gradFill rotWithShape="1">
            <a:gsLst>
              <a:gs pos="0">
                <a:srgbClr val="000000"/>
              </a:gs>
              <a:gs pos="100000">
                <a:srgbClr val="00000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0" y="0"/>
            <a:ext cx="6516688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125538"/>
            <a:ext cx="8642350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0"/>
            <a:ext cx="6804025" cy="90805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192838" y="6469063"/>
            <a:ext cx="2951162" cy="404812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72711" name="Picture 7" descr="GFD-banner_blac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486525"/>
            <a:ext cx="1477963" cy="38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-1588" y="6469063"/>
            <a:ext cx="6229351" cy="404812"/>
          </a:xfrm>
          <a:prstGeom prst="rect">
            <a:avLst/>
          </a:prstGeom>
          <a:gradFill rotWithShape="1">
            <a:gsLst>
              <a:gs pos="0">
                <a:srgbClr val="000000">
                  <a:gamma/>
                  <a:tint val="0"/>
                  <a:invGamma/>
                  <a:alpha val="0"/>
                </a:srgbClr>
              </a:gs>
              <a:gs pos="100000">
                <a:srgbClr val="00000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271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0"/>
            <a:ext cx="8137525" cy="8366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727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604250" y="71438"/>
            <a:ext cx="53975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Lucida Calligraphy" pitchFamily="66" charset="0"/>
                <a:ea typeface="HGP明朝B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27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675"/>
            <a:ext cx="1738313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Lucida Calligraphy" pitchFamily="66" charset="0"/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271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08288" y="6597650"/>
            <a:ext cx="3492500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8080"/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2016/6/12</a:t>
            </a:fld>
            <a:endParaRPr kumimoji="1" lang="ja-JP" altLang="en-US"/>
          </a:p>
        </p:txBody>
      </p:sp>
      <p:sp>
        <p:nvSpPr>
          <p:cNvPr id="72717" name="Text Box 13"/>
          <p:cNvSpPr txBox="1">
            <a:spLocks noChangeArrowheads="1"/>
          </p:cNvSpPr>
          <p:nvPr/>
        </p:nvSpPr>
        <p:spPr bwMode="auto">
          <a:xfrm>
            <a:off x="-107950" y="6524625"/>
            <a:ext cx="1971675" cy="3048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ja-JP" sz="1400">
                <a:latin typeface="Monotype Corsiva" pitchFamily="66" charset="0"/>
                <a:ea typeface="HGS行書体" pitchFamily="66" charset="-128"/>
              </a:rPr>
              <a:t>http://www.gfd-dennou.org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¡"/>
        <a:defRPr kumimoji="1" sz="32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 2" pitchFamily="18" charset="2"/>
        <a:buChar char=""/>
        <a:defRPr kumimoji="1" sz="2800">
          <a:solidFill>
            <a:srgbClr val="0033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 2" pitchFamily="18" charset="2"/>
        <a:buChar char="®"/>
        <a:defRPr kumimoji="1" sz="2400">
          <a:solidFill>
            <a:srgbClr val="0066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70000"/>
        <a:buFont typeface="Arial" charset="0"/>
        <a:buChar char="►"/>
        <a:defRPr kumimoji="1" sz="2000">
          <a:solidFill>
            <a:srgbClr val="4D4D4D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rgbClr val="4D4D4D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fd-dennou.org/library/dcpam/index.htm.j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DCPAM </a:t>
            </a:r>
            <a:r>
              <a:rPr lang="ja-JP" altLang="en-US" dirty="0" smtClean="0"/>
              <a:t>実習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1. </a:t>
            </a:r>
            <a:r>
              <a:rPr lang="ja-JP" altLang="en-US" dirty="0" smtClean="0"/>
              <a:t>傾圧不安定実験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4292600"/>
            <a:ext cx="5904656" cy="1752600"/>
          </a:xfrm>
        </p:spPr>
        <p:txBody>
          <a:bodyPr/>
          <a:lstStyle/>
          <a:p>
            <a:r>
              <a:rPr kumimoji="1" lang="ja-JP" altLang="en-US" sz="2400" dirty="0" smtClean="0"/>
              <a:t>高橋芳幸</a:t>
            </a:r>
            <a:r>
              <a:rPr kumimoji="1" lang="en-US" altLang="ja-JP" sz="2400" baseline="30000" dirty="0" smtClean="0"/>
              <a:t>1</a:t>
            </a:r>
            <a:r>
              <a:rPr kumimoji="1" lang="en-US" altLang="ja-JP" sz="2400" dirty="0" smtClean="0"/>
              <a:t>, </a:t>
            </a:r>
          </a:p>
          <a:p>
            <a:r>
              <a:rPr kumimoji="1" lang="ja-JP" altLang="en-US" sz="2400" dirty="0" smtClean="0"/>
              <a:t>地球流体</a:t>
            </a:r>
            <a:r>
              <a:rPr lang="ja-JP" altLang="en-US" sz="2400" dirty="0"/>
              <a:t>電脳</a:t>
            </a:r>
            <a:r>
              <a:rPr lang="ja-JP" altLang="en-US" sz="2400" dirty="0" smtClean="0"/>
              <a:t>倶楽部 </a:t>
            </a:r>
            <a:r>
              <a:rPr kumimoji="1" lang="en-US" altLang="ja-JP" sz="2400" dirty="0" err="1" smtClean="0"/>
              <a:t>dcmodel</a:t>
            </a:r>
            <a:r>
              <a:rPr kumimoji="1" lang="en-US" altLang="ja-JP" sz="2400" dirty="0" smtClean="0"/>
              <a:t> </a:t>
            </a:r>
            <a:r>
              <a:rPr kumimoji="1" lang="ja-JP" altLang="en-US" sz="2400" dirty="0" smtClean="0"/>
              <a:t>プロジェクト</a:t>
            </a:r>
            <a:endParaRPr kumimoji="1" lang="en-US" altLang="ja-JP" sz="2400" baseline="30000" dirty="0" smtClean="0"/>
          </a:p>
          <a:p>
            <a:r>
              <a:rPr kumimoji="1" lang="en-US" altLang="ja-JP" sz="1600" dirty="0" smtClean="0"/>
              <a:t>1.</a:t>
            </a:r>
            <a:r>
              <a:rPr lang="zh-CN" altLang="en-US" sz="1600" dirty="0"/>
              <a:t>神戸大学大学院理学</a:t>
            </a:r>
            <a:r>
              <a:rPr lang="zh-CN" altLang="en-US" sz="1600" dirty="0" smtClean="0"/>
              <a:t>研究科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1421529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最後に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0825" y="1125538"/>
            <a:ext cx="8641656" cy="5183187"/>
          </a:xfrm>
        </p:spPr>
        <p:txBody>
          <a:bodyPr/>
          <a:lstStyle/>
          <a:p>
            <a:r>
              <a:rPr lang="ja-JP" altLang="en-US" dirty="0"/>
              <a:t>今</a:t>
            </a:r>
            <a:r>
              <a:rPr lang="ja-JP" altLang="en-US" dirty="0" smtClean="0"/>
              <a:t>の </a:t>
            </a:r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は以下のような条件の計算に</a:t>
            </a:r>
            <a:r>
              <a:rPr lang="ja-JP" altLang="en-US" dirty="0" smtClean="0"/>
              <a:t>使う</a:t>
            </a:r>
            <a:r>
              <a:rPr kumimoji="1" lang="ja-JP" altLang="en-US" dirty="0" smtClean="0"/>
              <a:t>ことができます</a:t>
            </a:r>
            <a:r>
              <a:rPr kumimoji="1" lang="en-US" altLang="ja-JP" dirty="0" smtClean="0"/>
              <a:t>.</a:t>
            </a:r>
          </a:p>
          <a:p>
            <a:pPr lvl="1"/>
            <a:r>
              <a:rPr lang="ja-JP" altLang="en-US" dirty="0"/>
              <a:t>地球計算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火星計算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簡易的な</a:t>
            </a:r>
            <a:r>
              <a:rPr kumimoji="1" lang="ja-JP" altLang="en-US" dirty="0" smtClean="0"/>
              <a:t>金星計算</a:t>
            </a:r>
            <a:endParaRPr kumimoji="1" lang="en-US" altLang="ja-JP" dirty="0" smtClean="0"/>
          </a:p>
          <a:p>
            <a:pPr marL="457200" lvl="1" indent="0">
              <a:buNone/>
            </a:pPr>
            <a:r>
              <a:rPr lang="en-US" altLang="ja-JP" dirty="0" err="1" smtClean="0"/>
              <a:t>etc</a:t>
            </a:r>
            <a:endParaRPr kumimoji="1" lang="en-US" altLang="ja-JP" dirty="0" smtClean="0"/>
          </a:p>
          <a:p>
            <a:r>
              <a:rPr lang="ja-JP" altLang="en-US" dirty="0" smtClean="0"/>
              <a:t>詳しくは </a:t>
            </a:r>
            <a:r>
              <a:rPr lang="en-US" altLang="ja-JP" dirty="0" smtClean="0"/>
              <a:t>DCPAM </a:t>
            </a:r>
            <a:r>
              <a:rPr lang="ja-JP" altLang="en-US" dirty="0" smtClean="0"/>
              <a:t>の</a:t>
            </a:r>
            <a:r>
              <a:rPr lang="ja-JP" altLang="en-US" smtClean="0"/>
              <a:t>ページを参照してください</a:t>
            </a:r>
            <a:endParaRPr lang="en-US" altLang="ja-JP" dirty="0" smtClean="0"/>
          </a:p>
          <a:p>
            <a:pPr lvl="2"/>
            <a:r>
              <a:rPr lang="en-US" altLang="ja-JP" dirty="0">
                <a:hlinkClick r:id="rId2"/>
              </a:rPr>
              <a:t>http://</a:t>
            </a:r>
            <a:r>
              <a:rPr lang="en-US" altLang="ja-JP" dirty="0" smtClean="0">
                <a:hlinkClick r:id="rId2"/>
              </a:rPr>
              <a:t>www.gfd-dennou.org/library/dcpam/index.htm.ja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google </a:t>
            </a:r>
            <a:r>
              <a:rPr lang="ja-JP" altLang="en-US" dirty="0" smtClean="0"/>
              <a:t>で </a:t>
            </a:r>
            <a:r>
              <a:rPr lang="en-US" altLang="ja-JP" dirty="0" smtClean="0"/>
              <a:t>DCPAM </a:t>
            </a:r>
            <a:r>
              <a:rPr lang="ja-JP" altLang="en-US" dirty="0" smtClean="0"/>
              <a:t>を検索して見つけること</a:t>
            </a:r>
            <a:r>
              <a:rPr lang="ja-JP" altLang="en-US" dirty="0"/>
              <a:t>も</a:t>
            </a:r>
            <a:r>
              <a:rPr lang="ja-JP" altLang="en-US" dirty="0" smtClean="0"/>
              <a:t>できます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8914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0825" y="1125538"/>
            <a:ext cx="8893176" cy="5732462"/>
          </a:xfrm>
        </p:spPr>
        <p:txBody>
          <a:bodyPr/>
          <a:lstStyle/>
          <a:p>
            <a:r>
              <a:rPr lang="en-US" altLang="ja-JP" sz="2800" dirty="0" err="1"/>
              <a:t>Polvani</a:t>
            </a:r>
            <a:r>
              <a:rPr lang="en-US" altLang="ja-JP" sz="2800" dirty="0"/>
              <a:t>, L. M., R. K. Scott, S. J. Thomas, 2004: Numerically converged solutions of the global primitive equations for testing the dynamical core of atmospheric GCMs, </a:t>
            </a:r>
            <a:r>
              <a:rPr lang="en-US" altLang="ja-JP" sz="2800" i="1" dirty="0"/>
              <a:t>J. Atmos. Sci.</a:t>
            </a:r>
            <a:r>
              <a:rPr lang="en-US" altLang="ja-JP" sz="2800" dirty="0"/>
              <a:t>, </a:t>
            </a:r>
            <a:r>
              <a:rPr lang="en-US" altLang="ja-JP" sz="2800" i="1" dirty="0"/>
              <a:t>132</a:t>
            </a:r>
            <a:r>
              <a:rPr lang="en-US" altLang="ja-JP" sz="2800" dirty="0"/>
              <a:t>, </a:t>
            </a:r>
            <a:r>
              <a:rPr lang="en-US" altLang="ja-JP" sz="2800" dirty="0" smtClean="0"/>
              <a:t>2539—2552</a:t>
            </a:r>
          </a:p>
          <a:p>
            <a:r>
              <a:rPr lang="ja-JP" altLang="en-US" sz="2800" dirty="0"/>
              <a:t>高橋 芳幸</a:t>
            </a:r>
            <a:r>
              <a:rPr lang="en-US" altLang="ja-JP" sz="2800" dirty="0"/>
              <a:t>, </a:t>
            </a:r>
            <a:r>
              <a:rPr lang="ja-JP" altLang="en-US" sz="2800" dirty="0"/>
              <a:t>樫村 博基</a:t>
            </a:r>
            <a:r>
              <a:rPr lang="en-US" altLang="ja-JP" sz="2800" dirty="0"/>
              <a:t>, </a:t>
            </a:r>
            <a:r>
              <a:rPr lang="ja-JP" altLang="en-US" sz="2800" dirty="0"/>
              <a:t>竹広 真一</a:t>
            </a:r>
            <a:r>
              <a:rPr lang="en-US" altLang="ja-JP" sz="2800" dirty="0"/>
              <a:t>, </a:t>
            </a:r>
            <a:r>
              <a:rPr lang="ja-JP" altLang="en-US" sz="2800" dirty="0"/>
              <a:t>石渡 正樹</a:t>
            </a:r>
            <a:r>
              <a:rPr lang="en-US" altLang="ja-JP" sz="2800" dirty="0"/>
              <a:t>, </a:t>
            </a:r>
            <a:r>
              <a:rPr lang="ja-JP" altLang="en-US" sz="2800" dirty="0"/>
              <a:t>納多 哲史</a:t>
            </a:r>
            <a:r>
              <a:rPr lang="en-US" altLang="ja-JP" sz="2800" dirty="0"/>
              <a:t>, </a:t>
            </a:r>
            <a:r>
              <a:rPr lang="ja-JP" altLang="en-US" sz="2800" dirty="0"/>
              <a:t>小高 正嗣</a:t>
            </a:r>
            <a:r>
              <a:rPr lang="en-US" altLang="ja-JP" sz="2800" dirty="0"/>
              <a:t>, </a:t>
            </a:r>
            <a:r>
              <a:rPr lang="ja-JP" altLang="en-US" sz="2800" dirty="0"/>
              <a:t>堀之内 武</a:t>
            </a:r>
            <a:r>
              <a:rPr lang="en-US" altLang="ja-JP" sz="2800" dirty="0"/>
              <a:t>, </a:t>
            </a:r>
            <a:r>
              <a:rPr lang="ja-JP" altLang="en-US" sz="2800" dirty="0"/>
              <a:t>林 祥介</a:t>
            </a:r>
            <a:r>
              <a:rPr lang="en-US" altLang="ja-JP" sz="2800" dirty="0"/>
              <a:t>, DCPAM </a:t>
            </a:r>
            <a:r>
              <a:rPr lang="ja-JP" altLang="en-US" sz="2800" dirty="0"/>
              <a:t>開発グループ</a:t>
            </a:r>
            <a:r>
              <a:rPr lang="en-US" altLang="ja-JP" sz="2800" dirty="0"/>
              <a:t>, </a:t>
            </a:r>
            <a:r>
              <a:rPr lang="en-US" altLang="ja-JP" sz="2800" dirty="0" smtClean="0"/>
              <a:t>2016: </a:t>
            </a:r>
            <a:r>
              <a:rPr lang="ja-JP" altLang="en-US" sz="2800" dirty="0"/>
              <a:t>惑星大気モデル </a:t>
            </a:r>
            <a:r>
              <a:rPr lang="en-US" altLang="ja-JP" sz="2800" dirty="0"/>
              <a:t>DCPAM, 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http</a:t>
            </a:r>
            <a:r>
              <a:rPr lang="en-US" altLang="ja-JP" sz="2800" dirty="0"/>
              <a:t>://www.gfd-dennou.org/library/dcpam/, </a:t>
            </a:r>
            <a:r>
              <a:rPr lang="ja-JP" altLang="en-US" sz="2800" dirty="0"/>
              <a:t>地球流体電脳倶楽部</a:t>
            </a:r>
            <a:r>
              <a:rPr lang="en-US" altLang="ja-JP" sz="2800" dirty="0"/>
              <a:t>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479496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チュートリアル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Polvani</a:t>
            </a:r>
            <a:r>
              <a:rPr kumimoji="1" lang="en-US" altLang="ja-JP" dirty="0" smtClean="0"/>
              <a:t> et al. (2004) </a:t>
            </a:r>
            <a:r>
              <a:rPr kumimoji="1" lang="ja-JP" altLang="en-US" dirty="0" smtClean="0"/>
              <a:t>による傾圧不安定波動実験</a:t>
            </a:r>
            <a:r>
              <a:rPr lang="ja-JP" altLang="en-US" dirty="0"/>
              <a:t>を</a:t>
            </a:r>
            <a:r>
              <a:rPr kumimoji="1" lang="ja-JP" altLang="en-US" dirty="0" smtClean="0"/>
              <a:t>してみます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48880"/>
            <a:ext cx="5306169" cy="3749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1725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DCPAM </a:t>
            </a:r>
            <a:r>
              <a:rPr kumimoji="1" lang="ja-JP" altLang="en-US" dirty="0" smtClean="0"/>
              <a:t>チュートリアル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以下では</a:t>
            </a:r>
            <a:r>
              <a:rPr lang="en-US" altLang="ja-JP" dirty="0"/>
              <a:t>, </a:t>
            </a:r>
            <a:r>
              <a:rPr lang="ja-JP" altLang="en-US" dirty="0"/>
              <a:t>作業するディレクトリの絶対パスを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$EXPDIR</a:t>
            </a:r>
          </a:p>
          <a:p>
            <a:pPr marL="0" indent="0">
              <a:buNone/>
            </a:pPr>
            <a:r>
              <a:rPr lang="en-US" altLang="ja-JP" dirty="0"/>
              <a:t>   </a:t>
            </a:r>
            <a:r>
              <a:rPr lang="ja-JP" altLang="en-US" dirty="0"/>
              <a:t>と表記する</a:t>
            </a:r>
            <a:r>
              <a:rPr lang="en-US" altLang="ja-JP" dirty="0"/>
              <a:t>.</a:t>
            </a:r>
            <a:endParaRPr lang="ja-JP" altLang="en-US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1100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実験 </a:t>
            </a:r>
            <a:r>
              <a:rPr lang="en-US" altLang="ja-JP" dirty="0" smtClean="0"/>
              <a:t>(1) ~</a:t>
            </a:r>
            <a:r>
              <a:rPr lang="ja-JP" altLang="en-US" dirty="0" smtClean="0"/>
              <a:t>実験用ディレクトリ準備</a:t>
            </a:r>
            <a:r>
              <a:rPr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183187"/>
          </a:xfrm>
        </p:spPr>
        <p:txBody>
          <a:bodyPr/>
          <a:lstStyle/>
          <a:p>
            <a:r>
              <a:rPr lang="ja-JP" altLang="en-US" dirty="0" smtClean="0"/>
              <a:t>実験をするためのディレクトリを準備してください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実験用ディレクトリに実行ファイルと設定ファイルをコピーしてください</a:t>
            </a:r>
            <a:endParaRPr lang="en-US" altLang="ja-JP" dirty="0" smtClean="0"/>
          </a:p>
          <a:p>
            <a:pPr lvl="1"/>
            <a:endParaRPr lang="en-US" altLang="ja-JP" sz="2400" dirty="0"/>
          </a:p>
          <a:p>
            <a:pPr lvl="1"/>
            <a:endParaRPr kumimoji="1"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56449" y="1772816"/>
            <a:ext cx="5346335" cy="181588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$ </a:t>
            </a:r>
            <a:r>
              <a:rPr lang="en-US" altLang="ja-JP" sz="2800" dirty="0" smtClean="0"/>
              <a:t>cd $EXPDIR</a:t>
            </a:r>
          </a:p>
          <a:p>
            <a:r>
              <a:rPr lang="en-US" altLang="ja-JP" sz="2800" dirty="0" smtClean="0"/>
              <a:t>$ </a:t>
            </a:r>
            <a:r>
              <a:rPr lang="en-US" altLang="ja-JP" sz="2800" dirty="0" err="1" smtClean="0"/>
              <a:t>mkdir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–p </a:t>
            </a:r>
            <a:r>
              <a:rPr lang="en-US" altLang="ja-JP" sz="2800" dirty="0" smtClean="0"/>
              <a:t>dcpam5-exp/p04-exp</a:t>
            </a:r>
            <a:endParaRPr lang="en-US" altLang="ja-JP" sz="2800" dirty="0"/>
          </a:p>
          <a:p>
            <a:r>
              <a:rPr lang="en-US" altLang="ja-JP" sz="2800" dirty="0"/>
              <a:t>$ cd </a:t>
            </a:r>
            <a:r>
              <a:rPr lang="en-US" altLang="ja-JP" sz="2800" dirty="0" smtClean="0"/>
              <a:t>dcpam5-exp/p04-exp</a:t>
            </a:r>
            <a:endParaRPr lang="en-US" altLang="ja-JP" sz="2800" dirty="0"/>
          </a:p>
          <a:p>
            <a:r>
              <a:rPr lang="en-US" altLang="ja-JP" sz="2800" dirty="0"/>
              <a:t>$ </a:t>
            </a:r>
            <a:r>
              <a:rPr lang="en-US" altLang="ja-JP" sz="2800" dirty="0" err="1"/>
              <a:t>mkdir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bin </a:t>
            </a:r>
            <a:r>
              <a:rPr lang="en-US" altLang="ja-JP" sz="2800" dirty="0" err="1" smtClean="0"/>
              <a:t>conf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6449" y="4892967"/>
            <a:ext cx="8279831" cy="120032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/>
              <a:t>cp</a:t>
            </a:r>
            <a:r>
              <a:rPr lang="en-US" altLang="ja-JP" sz="2400" dirty="0"/>
              <a:t> ../../</a:t>
            </a:r>
            <a:r>
              <a:rPr lang="en-US" altLang="ja-JP" sz="2400" dirty="0" smtClean="0"/>
              <a:t>dcpam5-20160612/</a:t>
            </a:r>
            <a:r>
              <a:rPr lang="en-US" altLang="ja-JP" sz="2400" dirty="0" err="1" smtClean="0"/>
              <a:t>src</a:t>
            </a:r>
            <a:r>
              <a:rPr lang="en-US" altLang="ja-JP" sz="2400" dirty="0" smtClean="0"/>
              <a:t>/main/</a:t>
            </a:r>
            <a:r>
              <a:rPr lang="en-US" altLang="ja-JP" sz="2400" dirty="0" err="1" smtClean="0"/>
              <a:t>dcpam_main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./bin/</a:t>
            </a:r>
          </a:p>
          <a:p>
            <a:r>
              <a:rPr lang="en-US" altLang="ja-JP" sz="2400" dirty="0"/>
              <a:t>$ </a:t>
            </a:r>
            <a:r>
              <a:rPr lang="en-US" altLang="ja-JP" sz="2400" dirty="0" err="1"/>
              <a:t>cp</a:t>
            </a:r>
            <a:r>
              <a:rPr lang="en-US" altLang="ja-JP" sz="2400" dirty="0"/>
              <a:t> ../../</a:t>
            </a:r>
            <a:r>
              <a:rPr lang="en-US" altLang="ja-JP" sz="2400" dirty="0" smtClean="0"/>
              <a:t>dcpam5-20160612/</a:t>
            </a:r>
            <a:r>
              <a:rPr lang="en-US" altLang="ja-JP" sz="2400" dirty="0" err="1" smtClean="0"/>
              <a:t>src</a:t>
            </a:r>
            <a:r>
              <a:rPr lang="en-US" altLang="ja-JP" sz="2400" dirty="0" smtClean="0"/>
              <a:t>/main/</a:t>
            </a:r>
            <a:r>
              <a:rPr lang="en-US" altLang="ja-JP" sz="2400" dirty="0" err="1" smtClean="0"/>
              <a:t>dcpam_init_data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./bin/</a:t>
            </a:r>
          </a:p>
          <a:p>
            <a:r>
              <a:rPr lang="en-US" altLang="ja-JP" sz="2400" dirty="0"/>
              <a:t>$ </a:t>
            </a:r>
            <a:r>
              <a:rPr lang="en-US" altLang="ja-JP" sz="2400" dirty="0" err="1"/>
              <a:t>cp</a:t>
            </a:r>
            <a:r>
              <a:rPr lang="en-US" altLang="ja-JP" sz="2400" dirty="0"/>
              <a:t> ../../</a:t>
            </a:r>
            <a:r>
              <a:rPr lang="en-US" altLang="ja-JP" sz="2400" dirty="0" smtClean="0"/>
              <a:t>dcpam5-20160612/</a:t>
            </a:r>
            <a:r>
              <a:rPr lang="en-US" altLang="ja-JP" sz="2400" dirty="0" err="1" smtClean="0"/>
              <a:t>exp_setup_files</a:t>
            </a:r>
            <a:r>
              <a:rPr lang="en-US" altLang="ja-JP" sz="2400" dirty="0"/>
              <a:t>/*p04* ./</a:t>
            </a:r>
            <a:r>
              <a:rPr lang="en-US" altLang="ja-JP" sz="2400" dirty="0" err="1"/>
              <a:t>conf</a:t>
            </a:r>
            <a:r>
              <a:rPr lang="en-US" altLang="ja-JP" sz="2400" dirty="0" smtClean="0"/>
              <a:t>/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72048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 </a:t>
            </a:r>
            <a:r>
              <a:rPr kumimoji="1" lang="en-US" altLang="ja-JP" dirty="0" smtClean="0"/>
              <a:t>(2) ~</a:t>
            </a:r>
            <a:r>
              <a:rPr kumimoji="1" lang="ja-JP" altLang="en-US" dirty="0" smtClean="0"/>
              <a:t>実行</a:t>
            </a:r>
            <a:r>
              <a:rPr kumimoji="1" lang="en-US" altLang="ja-JP" dirty="0" smtClean="0"/>
              <a:t>~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25538"/>
            <a:ext cx="10908704" cy="5183187"/>
          </a:xfrm>
        </p:spPr>
        <p:txBody>
          <a:bodyPr/>
          <a:lstStyle/>
          <a:p>
            <a:r>
              <a:rPr kumimoji="1" lang="ja-JP" altLang="en-US" dirty="0" smtClean="0"/>
              <a:t>初期値データを生成します</a:t>
            </a:r>
            <a:r>
              <a:rPr kumimoji="1" lang="en-US" altLang="ja-JP" dirty="0" smtClean="0"/>
              <a:t>.</a:t>
            </a:r>
          </a:p>
          <a:p>
            <a:pPr lvl="1"/>
            <a:endParaRPr lang="en-US" altLang="ja-JP" sz="2300" dirty="0" smtClean="0"/>
          </a:p>
          <a:p>
            <a:pPr lvl="1"/>
            <a:r>
              <a:rPr kumimoji="1" lang="en-US" altLang="ja-JP" sz="2300" dirty="0" smtClean="0"/>
              <a:t>init_T21L20.nc </a:t>
            </a:r>
            <a:r>
              <a:rPr kumimoji="1" lang="ja-JP" altLang="en-US" sz="2300" dirty="0" smtClean="0"/>
              <a:t>ができたことを確認してください</a:t>
            </a:r>
            <a:r>
              <a:rPr kumimoji="1" lang="en-US" altLang="ja-JP" sz="2300" dirty="0" smtClean="0"/>
              <a:t>.</a:t>
            </a:r>
          </a:p>
          <a:p>
            <a:r>
              <a:rPr lang="ja-JP" altLang="en-US" dirty="0" smtClean="0"/>
              <a:t>実際に計算をします</a:t>
            </a:r>
            <a:r>
              <a:rPr lang="en-US" altLang="ja-JP" dirty="0" smtClean="0"/>
              <a:t>.</a:t>
            </a:r>
          </a:p>
          <a:p>
            <a:pPr lvl="1"/>
            <a:endParaRPr lang="en-US" altLang="ja-JP" sz="2300" dirty="0" smtClean="0"/>
          </a:p>
          <a:p>
            <a:pPr lvl="1"/>
            <a:r>
              <a:rPr lang="en-US" altLang="ja-JP" sz="2300" dirty="0" smtClean="0"/>
              <a:t>*.</a:t>
            </a:r>
            <a:r>
              <a:rPr lang="en-US" altLang="ja-JP" sz="2300" dirty="0" err="1" smtClean="0"/>
              <a:t>nc</a:t>
            </a:r>
            <a:r>
              <a:rPr lang="en-US" altLang="ja-JP" sz="2300" dirty="0" smtClean="0"/>
              <a:t> </a:t>
            </a:r>
            <a:r>
              <a:rPr lang="ja-JP" altLang="en-US" sz="2300" dirty="0" smtClean="0"/>
              <a:t>ができたことを</a:t>
            </a:r>
            <a:r>
              <a:rPr lang="ja-JP" altLang="en-US" sz="2300" dirty="0"/>
              <a:t>確認して</a:t>
            </a:r>
            <a:r>
              <a:rPr lang="ja-JP" altLang="en-US" sz="2300" dirty="0" smtClean="0"/>
              <a:t>ください</a:t>
            </a:r>
            <a:r>
              <a:rPr lang="en-US" altLang="ja-JP" sz="2300" smtClean="0"/>
              <a:t>.</a:t>
            </a:r>
            <a:endParaRPr lang="en-US" altLang="ja-JP" sz="2300" dirty="0"/>
          </a:p>
          <a:p>
            <a:pPr lvl="1"/>
            <a:endParaRPr lang="en-US" altLang="ja-JP" sz="23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627784" y="4725143"/>
            <a:ext cx="7884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しばらくお待ち</a:t>
            </a:r>
            <a:r>
              <a:rPr lang="ja-JP" altLang="en-US" sz="3200" dirty="0" smtClean="0"/>
              <a:t>ください</a:t>
            </a:r>
            <a:r>
              <a:rPr lang="en-US" altLang="ja-JP" sz="3200" dirty="0" smtClean="0"/>
              <a:t>.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65568" y="1628800"/>
            <a:ext cx="877035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./bin/</a:t>
            </a:r>
            <a:r>
              <a:rPr lang="en-US" altLang="ja-JP" sz="2400" dirty="0" err="1"/>
              <a:t>dcpam_init_data</a:t>
            </a:r>
            <a:r>
              <a:rPr lang="ja-JP" altLang="en-US" sz="2400" dirty="0"/>
              <a:t>  </a:t>
            </a:r>
            <a:r>
              <a:rPr lang="en-US" altLang="ja-JP" sz="2400" dirty="0"/>
              <a:t>–N=./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/init_data_p04_T21L20.conf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5568" y="3068960"/>
            <a:ext cx="794801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$ ./bin/</a:t>
            </a:r>
            <a:r>
              <a:rPr lang="en-US" altLang="ja-JP" sz="2400" dirty="0" err="1"/>
              <a:t>dcpam_main</a:t>
            </a:r>
            <a:r>
              <a:rPr lang="ja-JP" altLang="en-US" sz="2400" dirty="0"/>
              <a:t>  </a:t>
            </a:r>
            <a:r>
              <a:rPr lang="en-US" altLang="ja-JP" sz="2400" dirty="0"/>
              <a:t>–N=./</a:t>
            </a:r>
            <a:r>
              <a:rPr lang="en-US" altLang="ja-JP" sz="2400" dirty="0" err="1" smtClean="0"/>
              <a:t>conf</a:t>
            </a:r>
            <a:r>
              <a:rPr lang="en-US" altLang="ja-JP" sz="2400" dirty="0" smtClean="0"/>
              <a:t>/dcpam_p04_T21L20.conf</a:t>
            </a:r>
          </a:p>
        </p:txBody>
      </p:sp>
    </p:spTree>
    <p:extLst>
      <p:ext uri="{BB962C8B-B14F-4D97-AF65-F5344CB8AC3E}">
        <p14:creationId xmlns:p14="http://schemas.microsoft.com/office/powerpoint/2010/main" val="37276092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初期値を見てみよう 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0824" y="1125538"/>
            <a:ext cx="9217720" cy="5183187"/>
          </a:xfrm>
        </p:spPr>
        <p:txBody>
          <a:bodyPr/>
          <a:lstStyle/>
          <a:p>
            <a:r>
              <a:rPr lang="ja-JP" altLang="en-US" dirty="0" smtClean="0"/>
              <a:t>温度の子午面分布</a:t>
            </a:r>
            <a:endParaRPr lang="en-US" altLang="ja-JP" dirty="0" smtClean="0"/>
          </a:p>
          <a:p>
            <a:pPr lvl="1"/>
            <a:endParaRPr kumimoji="1" lang="ja-JP" altLang="en-US" sz="2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1772816"/>
            <a:ext cx="7230121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$ </a:t>
            </a:r>
            <a:r>
              <a:rPr lang="en-US" altLang="ja-JP" sz="2800" dirty="0" err="1"/>
              <a:t>gpview</a:t>
            </a:r>
            <a:r>
              <a:rPr lang="en-US" altLang="ja-JP" sz="2800" dirty="0"/>
              <a:t>  init_T21L20.nc@Temp --mean </a:t>
            </a:r>
            <a:r>
              <a:rPr lang="en-US" altLang="ja-JP" sz="2800" dirty="0" err="1" smtClean="0"/>
              <a:t>lon</a:t>
            </a:r>
            <a:endParaRPr lang="en-US" altLang="ja-JP" sz="2800" dirty="0" smtClean="0"/>
          </a:p>
        </p:txBody>
      </p:sp>
      <p:pic>
        <p:nvPicPr>
          <p:cNvPr id="1026" name="Picture 2" descr="C:\cygwin\home\yot\dc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92896"/>
            <a:ext cx="5139565" cy="3631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0432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初期値を見てみよう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0824" y="1125538"/>
            <a:ext cx="9217720" cy="5183187"/>
          </a:xfrm>
        </p:spPr>
        <p:txBody>
          <a:bodyPr/>
          <a:lstStyle/>
          <a:p>
            <a:r>
              <a:rPr lang="ja-JP" altLang="en-US" dirty="0" smtClean="0"/>
              <a:t>最下層の温度</a:t>
            </a:r>
            <a:endParaRPr lang="en-US" altLang="ja-JP" dirty="0" smtClean="0"/>
          </a:p>
          <a:p>
            <a:pPr lvl="1"/>
            <a:endParaRPr kumimoji="1" lang="ja-JP" altLang="en-US" sz="26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924944"/>
            <a:ext cx="5522192" cy="3470214"/>
          </a:xfrm>
          <a:prstGeom prst="rect">
            <a:avLst/>
          </a:prstGeom>
        </p:spPr>
      </p:pic>
      <p:sp>
        <p:nvSpPr>
          <p:cNvPr id="5" name="円/楕円 4"/>
          <p:cNvSpPr/>
          <p:nvPr/>
        </p:nvSpPr>
        <p:spPr bwMode="auto">
          <a:xfrm>
            <a:off x="2627784" y="3933056"/>
            <a:ext cx="504056" cy="50405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23728" y="360016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擾乱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5951" y="1825660"/>
            <a:ext cx="8310545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$ </a:t>
            </a:r>
            <a:r>
              <a:rPr lang="en-US" altLang="ja-JP" sz="2800" dirty="0" err="1"/>
              <a:t>gpview</a:t>
            </a:r>
            <a:r>
              <a:rPr lang="en-US" altLang="ja-JP" sz="2800" dirty="0"/>
              <a:t>  init_T21L20.nc@Temp</a:t>
            </a:r>
            <a:r>
              <a:rPr lang="ja-JP" altLang="en-US" sz="2800" dirty="0"/>
              <a:t>　</a:t>
            </a:r>
            <a:r>
              <a:rPr lang="en-US" altLang="ja-JP" sz="2800" dirty="0"/>
              <a:t>--range  </a:t>
            </a:r>
            <a:r>
              <a:rPr lang="en-US" altLang="ja-JP" sz="2800" dirty="0" smtClean="0"/>
              <a:t>240:290</a:t>
            </a:r>
          </a:p>
        </p:txBody>
      </p:sp>
    </p:spTree>
    <p:extLst>
      <p:ext uri="{BB962C8B-B14F-4D97-AF65-F5344CB8AC3E}">
        <p14:creationId xmlns:p14="http://schemas.microsoft.com/office/powerpoint/2010/main" val="19659158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結果を見てみよう </a:t>
            </a:r>
            <a:r>
              <a:rPr kumimoji="1"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計算からできた温度の時間発展のアニメを見てみよう</a:t>
            </a:r>
            <a:endParaRPr kumimoji="1"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0532" y="2319263"/>
            <a:ext cx="883596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$ </a:t>
            </a:r>
            <a:r>
              <a:rPr lang="en-US" altLang="ja-JP" sz="2400" dirty="0" err="1"/>
              <a:t>gpview</a:t>
            </a:r>
            <a:r>
              <a:rPr lang="en-US" altLang="ja-JP" sz="2400" dirty="0"/>
              <a:t> </a:t>
            </a:r>
            <a:r>
              <a:rPr lang="en-US" altLang="ja-JP" sz="2400" dirty="0" err="1" smtClean="0"/>
              <a:t>Temp.nc@Temp</a:t>
            </a:r>
            <a:r>
              <a:rPr lang="en-US" altLang="ja-JP" sz="2400" dirty="0" smtClean="0"/>
              <a:t> --</a:t>
            </a:r>
            <a:r>
              <a:rPr lang="en-US" altLang="ja-JP" sz="2400" dirty="0" err="1"/>
              <a:t>anim</a:t>
            </a:r>
            <a:r>
              <a:rPr lang="en-US" altLang="ja-JP" sz="2400" dirty="0"/>
              <a:t> time </a:t>
            </a:r>
            <a:r>
              <a:rPr lang="en-US" altLang="ja-JP" sz="2400" dirty="0" smtClean="0"/>
              <a:t>--</a:t>
            </a:r>
            <a:r>
              <a:rPr lang="en-US" altLang="ja-JP" sz="2400" dirty="0"/>
              <a:t>range 240:290 --</a:t>
            </a:r>
            <a:r>
              <a:rPr lang="en-US" altLang="ja-JP" sz="2400" dirty="0" smtClean="0"/>
              <a:t>smooth</a:t>
            </a:r>
            <a:endParaRPr lang="en-U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41389703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結果を見て</a:t>
            </a:r>
            <a:r>
              <a:rPr lang="ja-JP" altLang="en-US" dirty="0" smtClean="0"/>
              <a:t>みよう </a:t>
            </a:r>
            <a:r>
              <a:rPr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time=12 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最下層の温度分布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185187"/>
            <a:ext cx="5738216" cy="405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467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FD_Dennou_Club2.0">
  <a:themeElements>
    <a:clrScheme name="GFD_Dennou_Club2.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FD_Dennou_Club2.0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GFD_Dennou_Club2.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FD_Dennou_Club2.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FD_Dennou_Club2.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GFD_Dennou_Club2.0</Template>
  <TotalTime>219</TotalTime>
  <Words>392</Words>
  <Application>Microsoft Office PowerPoint</Application>
  <PresentationFormat>画面に合わせる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GFD_Dennou_Club2.0</vt:lpstr>
      <vt:lpstr>DCPAM 実習 1. 傾圧不安定実験</vt:lpstr>
      <vt:lpstr>DCPAM チュートリアル</vt:lpstr>
      <vt:lpstr>DCPAM チュートリアル</vt:lpstr>
      <vt:lpstr>実験 (1) ~実験用ディレクトリ準備~</vt:lpstr>
      <vt:lpstr>実験 (2) ~実行~</vt:lpstr>
      <vt:lpstr>初期値を見てみよう (1)</vt:lpstr>
      <vt:lpstr>初期値を見てみよう (2)</vt:lpstr>
      <vt:lpstr>結果を見てみよう (1)</vt:lpstr>
      <vt:lpstr>結果を見てみよう (2)</vt:lpstr>
      <vt:lpstr>最後に</vt:lpstr>
      <vt:lpstr>参考文献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dcpam5 実習</dc:title>
  <dc:creator>seigi</dc:creator>
  <cp:lastModifiedBy>yot</cp:lastModifiedBy>
  <cp:revision>43</cp:revision>
  <dcterms:created xsi:type="dcterms:W3CDTF">2014-02-28T11:45:12Z</dcterms:created>
  <dcterms:modified xsi:type="dcterms:W3CDTF">2016-06-12T11:52:08Z</dcterms:modified>
</cp:coreProperties>
</file>