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258" r:id="rId4"/>
    <p:sldId id="305" r:id="rId5"/>
    <p:sldId id="283" r:id="rId6"/>
    <p:sldId id="311" r:id="rId7"/>
    <p:sldId id="308" r:id="rId8"/>
    <p:sldId id="266" r:id="rId9"/>
    <p:sldId id="276" r:id="rId10"/>
    <p:sldId id="257" r:id="rId11"/>
    <p:sldId id="267" r:id="rId12"/>
    <p:sldId id="293" r:id="rId13"/>
    <p:sldId id="260" r:id="rId14"/>
    <p:sldId id="261" r:id="rId15"/>
    <p:sldId id="279" r:id="rId16"/>
    <p:sldId id="284" r:id="rId17"/>
    <p:sldId id="295" r:id="rId18"/>
    <p:sldId id="309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263" r:id="rId27"/>
    <p:sldId id="265" r:id="rId28"/>
    <p:sldId id="303" r:id="rId29"/>
    <p:sldId id="304" r:id="rId30"/>
    <p:sldId id="277" r:id="rId31"/>
    <p:sldId id="278" r:id="rId32"/>
    <p:sldId id="281" r:id="rId33"/>
    <p:sldId id="282" r:id="rId34"/>
    <p:sldId id="294" r:id="rId35"/>
  </p:sldIdLst>
  <p:sldSz cx="9144000" cy="6858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00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01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80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88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52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48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85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45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35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70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D2F7-2B4D-4EBC-8CD0-1552CEFE4C5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9FFFE-27C9-4926-A966-AE587E0BF4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31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体験会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/>
              <a:t>2016 </a:t>
            </a:r>
            <a:r>
              <a:rPr lang="ja-JP" altLang="en-US" dirty="0"/>
              <a:t>年 </a:t>
            </a:r>
            <a:r>
              <a:rPr lang="en-US" altLang="ja-JP" dirty="0"/>
              <a:t>6 </a:t>
            </a:r>
            <a:r>
              <a:rPr lang="ja-JP" altLang="en-US" dirty="0"/>
              <a:t>月 </a:t>
            </a:r>
            <a:r>
              <a:rPr lang="en-US" altLang="ja-JP" dirty="0"/>
              <a:t>15 </a:t>
            </a:r>
            <a:r>
              <a:rPr lang="ja-JP" altLang="en-US" dirty="0"/>
              <a:t>日（木）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@</a:t>
            </a:r>
            <a:r>
              <a:rPr lang="ja-JP" altLang="en-US" dirty="0"/>
              <a:t>神戸</a:t>
            </a:r>
            <a:r>
              <a:rPr lang="ja-JP" altLang="en-US" dirty="0" smtClean="0"/>
              <a:t>大学</a:t>
            </a:r>
            <a:endParaRPr lang="en-US" altLang="ja-JP" dirty="0" smtClean="0"/>
          </a:p>
          <a:p>
            <a:r>
              <a:rPr lang="en-US" altLang="ja-JP" dirty="0" smtClean="0"/>
              <a:t>10:00-12:00, 15:30-18:00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自然科学総合研究棟 </a:t>
            </a:r>
            <a:r>
              <a:rPr lang="en-US" altLang="ja-JP" dirty="0"/>
              <a:t>3 </a:t>
            </a:r>
            <a:r>
              <a:rPr lang="ja-JP" altLang="en-US" dirty="0"/>
              <a:t>号館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 </a:t>
            </a:r>
            <a:r>
              <a:rPr lang="en-US" altLang="ja-JP" dirty="0"/>
              <a:t>508 </a:t>
            </a:r>
            <a:r>
              <a:rPr lang="ja-JP" altLang="en-US" dirty="0"/>
              <a:t>号室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8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大気大循環モデルについて</a:t>
            </a:r>
            <a:r>
              <a:rPr lang="ja-JP" altLang="en-US" dirty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比較的簡単な解説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[</a:t>
            </a:r>
            <a:r>
              <a:rPr lang="en-US" altLang="ja-JP" dirty="0"/>
              <a:t>pdf] </a:t>
            </a:r>
            <a:r>
              <a:rPr lang="ja-JP" altLang="en-US" dirty="0"/>
              <a:t>数値予報解説資料（数値予報研修テキスト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http</a:t>
            </a:r>
            <a:r>
              <a:rPr lang="en-US" altLang="ja-JP" dirty="0"/>
              <a:t>://</a:t>
            </a:r>
            <a:r>
              <a:rPr lang="en-US" altLang="ja-JP" dirty="0" smtClean="0"/>
              <a:t>www.jma.go.jp/jma/kishou/books/nwptext/nwptext.html</a:t>
            </a:r>
          </a:p>
          <a:p>
            <a:pPr lvl="1"/>
            <a:r>
              <a:rPr lang="ja-JP" altLang="en-US" dirty="0" smtClean="0"/>
              <a:t>第</a:t>
            </a:r>
            <a:r>
              <a:rPr lang="en-US" altLang="ja-JP" dirty="0" smtClean="0"/>
              <a:t>45</a:t>
            </a:r>
            <a:r>
              <a:rPr lang="ja-JP" altLang="en-US" dirty="0"/>
              <a:t>巻（平成</a:t>
            </a:r>
            <a:r>
              <a:rPr lang="en-US" altLang="ja-JP" dirty="0"/>
              <a:t>24</a:t>
            </a:r>
            <a:r>
              <a:rPr lang="ja-JP" altLang="en-US" dirty="0"/>
              <a:t>年度）　数値予報の基礎知識と最新の数値予報</a:t>
            </a:r>
            <a:r>
              <a:rPr lang="ja-JP" altLang="en-US" dirty="0" smtClean="0"/>
              <a:t>システム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http</a:t>
            </a:r>
            <a:r>
              <a:rPr lang="en-US" altLang="ja-JP" dirty="0"/>
              <a:t>://</a:t>
            </a:r>
            <a:r>
              <a:rPr lang="en-US" altLang="ja-JP" dirty="0" smtClean="0"/>
              <a:t>www.jma.go.jp/jma/kishou/books/nwptext/45/1_chapter4.pdf</a:t>
            </a:r>
          </a:p>
          <a:p>
            <a:r>
              <a:rPr lang="en-US" altLang="ja-JP" dirty="0" smtClean="0"/>
              <a:t>[</a:t>
            </a:r>
            <a:r>
              <a:rPr lang="ja-JP" altLang="en-US" dirty="0"/>
              <a:t>書籍</a:t>
            </a:r>
            <a:r>
              <a:rPr lang="en-US" altLang="ja-JP" dirty="0"/>
              <a:t>] </a:t>
            </a:r>
            <a:r>
              <a:rPr lang="ja-JP" altLang="en-US" dirty="0"/>
              <a:t>時岡</a:t>
            </a:r>
            <a:r>
              <a:rPr lang="en-US" altLang="ja-JP" dirty="0"/>
              <a:t>, </a:t>
            </a:r>
            <a:r>
              <a:rPr lang="ja-JP" altLang="en-US" dirty="0"/>
              <a:t>山岬</a:t>
            </a:r>
            <a:r>
              <a:rPr lang="en-US" altLang="ja-JP" dirty="0"/>
              <a:t>, </a:t>
            </a:r>
            <a:r>
              <a:rPr lang="ja-JP" altLang="en-US" dirty="0"/>
              <a:t>佐藤</a:t>
            </a:r>
            <a:r>
              <a:rPr lang="en-US" altLang="ja-JP" dirty="0"/>
              <a:t>, </a:t>
            </a:r>
            <a:r>
              <a:rPr lang="ja-JP" altLang="en-US" dirty="0"/>
              <a:t>気象の数値</a:t>
            </a:r>
            <a:r>
              <a:rPr lang="ja-JP" altLang="en-US" dirty="0" smtClean="0"/>
              <a:t>シミュレーション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http</a:t>
            </a:r>
            <a:r>
              <a:rPr lang="en-US" altLang="ja-JP" dirty="0"/>
              <a:t>://</a:t>
            </a:r>
            <a:r>
              <a:rPr lang="en-US" altLang="ja-JP" dirty="0" smtClean="0"/>
              <a:t>www.amazon.co.jp/dp/4130647059</a:t>
            </a:r>
          </a:p>
          <a:p>
            <a:r>
              <a:rPr lang="en-US" altLang="ja-JP" dirty="0" smtClean="0"/>
              <a:t>[</a:t>
            </a:r>
            <a:r>
              <a:rPr lang="ja-JP" altLang="en-US" dirty="0"/>
              <a:t>書籍</a:t>
            </a:r>
            <a:r>
              <a:rPr lang="en-US" altLang="ja-JP" dirty="0"/>
              <a:t>] Hartmann (1994), Global Physical </a:t>
            </a:r>
            <a:r>
              <a:rPr lang="en-US" altLang="ja-JP" dirty="0" smtClean="0"/>
              <a:t>Climatology,</a:t>
            </a:r>
          </a:p>
          <a:p>
            <a:pPr lvl="1"/>
            <a:r>
              <a:rPr lang="en-US" altLang="ja-JP" dirty="0" smtClean="0"/>
              <a:t>http</a:t>
            </a:r>
            <a:r>
              <a:rPr lang="en-US" altLang="ja-JP" dirty="0"/>
              <a:t>://</a:t>
            </a:r>
            <a:r>
              <a:rPr lang="en-US" altLang="ja-JP" dirty="0" smtClean="0"/>
              <a:t>www.amazon.co.jp/dp/0123285305</a:t>
            </a:r>
          </a:p>
          <a:p>
            <a:pPr lvl="1"/>
            <a:r>
              <a:rPr lang="ja-JP" altLang="en-US" dirty="0" smtClean="0"/>
              <a:t>モデル</a:t>
            </a:r>
            <a:r>
              <a:rPr lang="ja-JP" altLang="en-US" dirty="0"/>
              <a:t>については </a:t>
            </a:r>
            <a:r>
              <a:rPr lang="en-US" altLang="ja-JP" dirty="0"/>
              <a:t>Chapter </a:t>
            </a:r>
            <a:r>
              <a:rPr lang="en-US" altLang="ja-JP" dirty="0" smtClean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26440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DCPAM </a:t>
            </a:r>
            <a:r>
              <a:rPr lang="ja-JP" altLang="en-US" dirty="0"/>
              <a:t>概説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「</a:t>
            </a:r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の概要</a:t>
            </a:r>
            <a:r>
              <a:rPr lang="ja-JP" altLang="en-US" dirty="0"/>
              <a:t>」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http://</a:t>
            </a:r>
            <a:r>
              <a:rPr lang="en-US" altLang="ja-JP" dirty="0" smtClean="0"/>
              <a:t>www.gfd-dennou.org/library/dcpam/plan/about_GCM-2016-05-30.pdf</a:t>
            </a:r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DCPAM5 </a:t>
            </a:r>
            <a:r>
              <a:rPr kumimoji="1" lang="ja-JP" altLang="en-US" dirty="0" smtClean="0"/>
              <a:t>ドキュメント</a:t>
            </a:r>
            <a:r>
              <a:rPr lang="ja-JP" altLang="en-US" dirty="0" smtClean="0"/>
              <a:t>」⇒「支配方程式系とその離散化</a:t>
            </a:r>
            <a:r>
              <a:rPr lang="ja-JP" altLang="en-US" dirty="0"/>
              <a:t>」</a:t>
            </a:r>
            <a:endParaRPr lang="en-US" altLang="ja-JP" dirty="0" smtClean="0"/>
          </a:p>
          <a:p>
            <a:pPr lvl="1"/>
            <a:r>
              <a:rPr lang="en-US" altLang="ja-JP" dirty="0"/>
              <a:t>http://www.gfd-dennou.org/library/dcpam/dcpam5/dcpam5_latest/doc/basic_equations/pub/basic_equations.pdf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336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のコンパイル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チュートリアル</a:t>
            </a:r>
            <a:r>
              <a:rPr lang="ja-JP" altLang="en-US" dirty="0" smtClean="0"/>
              <a:t>資料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slide_dcpam_tutorial-2016-06-16-0-compile.pdf</a:t>
            </a:r>
            <a:endParaRPr lang="en-US" altLang="ja-JP" dirty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DCPAM5 </a:t>
            </a:r>
            <a:r>
              <a:rPr lang="ja-JP" altLang="en-US" dirty="0" smtClean="0"/>
              <a:t>ドキュメント」⇒「</a:t>
            </a:r>
            <a:r>
              <a:rPr lang="en-US" altLang="ja-JP" dirty="0" smtClean="0"/>
              <a:t>DCPAM5 </a:t>
            </a:r>
            <a:r>
              <a:rPr lang="ja-JP" altLang="en-US" dirty="0" smtClean="0"/>
              <a:t>インストールガイド」</a:t>
            </a:r>
            <a:endParaRPr lang="en-US" altLang="ja-JP" dirty="0" smtClean="0"/>
          </a:p>
          <a:p>
            <a:pPr lvl="1"/>
            <a:r>
              <a:rPr lang="en-US" altLang="ja-JP" dirty="0"/>
              <a:t>http://www.gfd-dennou.org/library/dcpam/dcpam5/dcpam5_latest/INSTALL.htm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443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傾圧不安定実験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982" y="16158"/>
            <a:ext cx="86754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飛ば</a:t>
            </a:r>
            <a:r>
              <a:rPr lang="ja-JP" altLang="en-US" dirty="0" smtClean="0">
                <a:solidFill>
                  <a:srgbClr val="FF0000"/>
                </a:solidFill>
              </a:rPr>
              <a:t>す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1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傾圧不安定実験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チュートリアル</a:t>
            </a:r>
            <a:r>
              <a:rPr lang="ja-JP" altLang="en-US" dirty="0" smtClean="0"/>
              <a:t>資料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slide_dcpam_tutorial-2016-06-16-1-baroclinic.pdf</a:t>
            </a:r>
            <a:endParaRPr lang="en-US" altLang="ja-JP" dirty="0"/>
          </a:p>
          <a:p>
            <a:r>
              <a:rPr lang="en-US" altLang="ja-JP" dirty="0" smtClean="0"/>
              <a:t>2016</a:t>
            </a:r>
            <a:r>
              <a:rPr lang="ja-JP" altLang="en-US" dirty="0" smtClean="0"/>
              <a:t>年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月チュートリアル資料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http</a:t>
            </a:r>
            <a:r>
              <a:rPr lang="en-US" altLang="ja-JP" dirty="0"/>
              <a:t>://</a:t>
            </a:r>
            <a:r>
              <a:rPr lang="en-US" altLang="ja-JP" dirty="0" smtClean="0"/>
              <a:t>www.gfd-dennou.org/library/davis/workshop/2016-02-11/0213_dcpam_ogihara/pub/slide_dcpam_tutorial-2016-02-13-1.pdf</a:t>
            </a:r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DCPAM5 </a:t>
            </a:r>
            <a:r>
              <a:rPr lang="ja-JP" altLang="en-US" dirty="0" smtClean="0"/>
              <a:t>ドキュメント」</a:t>
            </a:r>
            <a:r>
              <a:rPr lang="ja-JP" altLang="en-US" dirty="0"/>
              <a:t>⇒</a:t>
            </a:r>
            <a:r>
              <a:rPr lang="ja-JP" altLang="en-US" dirty="0" smtClean="0"/>
              <a:t>「ごくらく </a:t>
            </a:r>
            <a:r>
              <a:rPr lang="en-US" altLang="ja-JP" dirty="0" smtClean="0"/>
              <a:t>DCPAM</a:t>
            </a:r>
            <a:r>
              <a:rPr lang="ja-JP" altLang="en-US" dirty="0" smtClean="0"/>
              <a:t>」</a:t>
            </a:r>
            <a:r>
              <a:rPr lang="ja-JP" altLang="en-US" dirty="0"/>
              <a:t>⇒</a:t>
            </a:r>
            <a:r>
              <a:rPr lang="ja-JP" altLang="en-US" dirty="0" smtClean="0"/>
              <a:t>「</a:t>
            </a:r>
            <a:r>
              <a:rPr lang="ja-JP" altLang="en-US" dirty="0"/>
              <a:t>傾圧不安定</a:t>
            </a:r>
            <a:r>
              <a:rPr lang="ja-JP" altLang="en-US" dirty="0" smtClean="0"/>
              <a:t>実験」</a:t>
            </a:r>
            <a:endParaRPr lang="en-US" altLang="ja-JP" dirty="0"/>
          </a:p>
          <a:p>
            <a:pPr lvl="1"/>
            <a:r>
              <a:rPr lang="en-US" altLang="ja-JP" dirty="0" smtClean="0"/>
              <a:t>http</a:t>
            </a:r>
            <a:r>
              <a:rPr lang="en-US" altLang="ja-JP" dirty="0"/>
              <a:t>://www.gfd-dennou.org/library/dcpam/dcpam5/dcpam5_latest/doc/gokuraku/exp-p04.htm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982" y="16158"/>
            <a:ext cx="86754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飛ば</a:t>
            </a:r>
            <a:r>
              <a:rPr lang="ja-JP" altLang="en-US" dirty="0" smtClean="0">
                <a:solidFill>
                  <a:srgbClr val="FF0000"/>
                </a:solidFill>
              </a:rPr>
              <a:t>す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4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地球実験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94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地球</a:t>
            </a:r>
            <a:r>
              <a:rPr lang="ja-JP" altLang="en-US" dirty="0" smtClean="0"/>
              <a:t>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チュートリアルファイル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slide_dcpam_tutorial-2016-06-16-2-Earth.pdf</a:t>
            </a:r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DCPAM5 </a:t>
            </a:r>
            <a:r>
              <a:rPr lang="ja-JP" altLang="en-US" dirty="0" smtClean="0"/>
              <a:t>ドキュメント」⇒「ごくらく </a:t>
            </a:r>
            <a:r>
              <a:rPr lang="en-US" altLang="ja-JP" dirty="0" smtClean="0"/>
              <a:t>DCPAM</a:t>
            </a:r>
            <a:r>
              <a:rPr lang="ja-JP" altLang="en-US" dirty="0" smtClean="0"/>
              <a:t>」⇒「地球実験」</a:t>
            </a:r>
            <a:endParaRPr lang="en-US" altLang="ja-JP" dirty="0"/>
          </a:p>
          <a:p>
            <a:pPr lvl="1"/>
            <a:r>
              <a:rPr lang="en-US" altLang="ja-JP" dirty="0"/>
              <a:t>http://</a:t>
            </a:r>
            <a:r>
              <a:rPr lang="en-US" altLang="ja-JP" dirty="0" smtClean="0"/>
              <a:t>www.gfd-dennou.org/library/dcpam/dcpam5/dcpam5_latest/doc/gokuraku/exp-Earth.htm</a:t>
            </a:r>
          </a:p>
          <a:p>
            <a:pPr lvl="1"/>
            <a:r>
              <a:rPr kumimoji="1" lang="ja-JP" altLang="en-US" dirty="0" smtClean="0"/>
              <a:t>ただし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並列コンパイラでコンパイラしている場合</a:t>
            </a:r>
            <a:r>
              <a:rPr kumimoji="1" lang="en-US" altLang="ja-JP" dirty="0" smtClean="0"/>
              <a:t>, </a:t>
            </a:r>
            <a:r>
              <a:rPr lang="ja-JP" altLang="en-US" dirty="0"/>
              <a:t>外部入力</a:t>
            </a:r>
            <a:r>
              <a:rPr lang="ja-JP" altLang="en-US" dirty="0" smtClean="0"/>
              <a:t>ファイル名末尾 </a:t>
            </a:r>
            <a:r>
              <a:rPr lang="en-US" altLang="ja-JP" dirty="0" smtClean="0"/>
              <a:t>“.</a:t>
            </a:r>
            <a:r>
              <a:rPr lang="en-US" altLang="ja-JP" dirty="0" err="1" smtClean="0"/>
              <a:t>nc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を </a:t>
            </a:r>
            <a:r>
              <a:rPr lang="en-US" altLang="ja-JP" dirty="0" smtClean="0"/>
              <a:t>“_rank000000.nc” </a:t>
            </a:r>
            <a:r>
              <a:rPr lang="ja-JP" altLang="en-US" dirty="0" smtClean="0"/>
              <a:t>に変更する必要があります</a:t>
            </a:r>
            <a:r>
              <a:rPr lang="en-US" altLang="ja-JP" dirty="0" smtClean="0"/>
              <a:t>. </a:t>
            </a:r>
          </a:p>
          <a:p>
            <a:pPr lvl="2"/>
            <a:r>
              <a:rPr kumimoji="1" lang="ja-JP" altLang="en-US" dirty="0" smtClean="0"/>
              <a:t>例</a:t>
            </a:r>
            <a:r>
              <a:rPr kumimoji="1" lang="en-US" altLang="ja-JP" dirty="0" smtClean="0"/>
              <a:t>:</a:t>
            </a:r>
          </a:p>
          <a:p>
            <a:pPr lvl="3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12093" y="5661248"/>
            <a:ext cx="64923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$ </a:t>
            </a:r>
            <a:r>
              <a:rPr kumimoji="1" lang="en-US" altLang="ja-JP" sz="2400" dirty="0" err="1" smtClean="0"/>
              <a:t>cp</a:t>
            </a:r>
            <a:r>
              <a:rPr kumimoji="1" lang="en-US" altLang="ja-JP" sz="2400" dirty="0" smtClean="0"/>
              <a:t> </a:t>
            </a:r>
            <a:r>
              <a:rPr lang="en-US" altLang="ja-JP" sz="2400" dirty="0"/>
              <a:t>sst_amipII_bc_clim_T021.nc </a:t>
            </a:r>
            <a:r>
              <a:rPr lang="en-US" altLang="ja-JP" sz="2400" dirty="0" smtClean="0"/>
              <a:t>\</a:t>
            </a:r>
          </a:p>
          <a:p>
            <a:r>
              <a:rPr lang="en-US" altLang="ja-JP" sz="2400" dirty="0"/>
              <a:t>	</a:t>
            </a:r>
            <a:r>
              <a:rPr lang="en-US" altLang="ja-JP" sz="2400" dirty="0" smtClean="0"/>
              <a:t>sst_amipII_bc_clim_T021_rank000000.nc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8352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データと可視化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01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出力ファイル名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Ps			</a:t>
            </a:r>
            <a:r>
              <a:rPr kumimoji="1" lang="ja-JP" altLang="en-US" dirty="0" smtClean="0"/>
              <a:t>惑星表面気圧</a:t>
            </a:r>
            <a:endParaRPr kumimoji="1" lang="en-US" altLang="ja-JP" dirty="0" smtClean="0"/>
          </a:p>
          <a:p>
            <a:r>
              <a:rPr kumimoji="1" lang="en-US" altLang="ja-JP" dirty="0" smtClean="0"/>
              <a:t>U			</a:t>
            </a:r>
            <a:r>
              <a:rPr kumimoji="1" lang="ja-JP" altLang="en-US" dirty="0" smtClean="0"/>
              <a:t>東西風速</a:t>
            </a:r>
            <a:endParaRPr kumimoji="1" lang="en-US" altLang="ja-JP" dirty="0" smtClean="0"/>
          </a:p>
          <a:p>
            <a:r>
              <a:rPr kumimoji="1" lang="en-US" altLang="ja-JP" dirty="0" smtClean="0"/>
              <a:t>V			</a:t>
            </a:r>
            <a:r>
              <a:rPr kumimoji="1" lang="ja-JP" altLang="en-US" dirty="0" smtClean="0"/>
              <a:t>南北風速</a:t>
            </a:r>
            <a:endParaRPr kumimoji="1" lang="en-US" altLang="ja-JP" dirty="0" smtClean="0"/>
          </a:p>
          <a:p>
            <a:r>
              <a:rPr lang="en-US" altLang="ja-JP" dirty="0" smtClean="0"/>
              <a:t>Temp		</a:t>
            </a:r>
            <a:r>
              <a:rPr lang="ja-JP" altLang="en-US" dirty="0" smtClean="0"/>
              <a:t>温度</a:t>
            </a:r>
            <a:endParaRPr lang="en-US" altLang="ja-JP" dirty="0" smtClean="0"/>
          </a:p>
          <a:p>
            <a:r>
              <a:rPr kumimoji="1" lang="en-US" altLang="ja-JP" dirty="0" smtClean="0"/>
              <a:t>QH2OVap	</a:t>
            </a:r>
            <a:r>
              <a:rPr kumimoji="1" lang="ja-JP" altLang="en-US" dirty="0" smtClean="0"/>
              <a:t>水蒸気混合比（気象用語では比湿）</a:t>
            </a:r>
            <a:endParaRPr kumimoji="1" lang="en-US" altLang="ja-JP" dirty="0" smtClean="0"/>
          </a:p>
          <a:p>
            <a:r>
              <a:rPr lang="en-US" altLang="ja-JP" dirty="0" smtClean="0"/>
              <a:t>QH2OLiq		</a:t>
            </a:r>
            <a:r>
              <a:rPr lang="ja-JP" altLang="en-US" dirty="0" smtClean="0"/>
              <a:t>雲水混合比</a:t>
            </a:r>
            <a:endParaRPr lang="en-US" altLang="ja-JP" dirty="0" smtClean="0"/>
          </a:p>
          <a:p>
            <a:r>
              <a:rPr kumimoji="1" lang="en-US" altLang="ja-JP" dirty="0" smtClean="0"/>
              <a:t>QH2OSol	</a:t>
            </a:r>
            <a:r>
              <a:rPr kumimoji="1" lang="ja-JP" altLang="en-US" dirty="0" smtClean="0"/>
              <a:t>雲氷混合比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092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で採用するデータフォーマット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NetCDF</a:t>
            </a:r>
            <a:endParaRPr lang="en-US" altLang="ja-JP" dirty="0" smtClean="0"/>
          </a:p>
          <a:p>
            <a:pPr lvl="1"/>
            <a:r>
              <a:rPr lang="en-US" altLang="ja-JP" dirty="0"/>
              <a:t>http://www.unidata.ucar.edu/software/netcdf/</a:t>
            </a:r>
          </a:p>
          <a:p>
            <a:pPr lvl="1"/>
            <a:r>
              <a:rPr lang="en-US" altLang="ja-JP" dirty="0" err="1" smtClean="0"/>
              <a:t>Unidata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が作った</a:t>
            </a:r>
            <a:r>
              <a:rPr lang="ja-JP" altLang="en-US" dirty="0"/>
              <a:t>自己記述型</a:t>
            </a:r>
            <a:r>
              <a:rPr lang="ja-JP" altLang="en-US" dirty="0" smtClean="0"/>
              <a:t>データフォーマット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/>
              <a:t>大気</a:t>
            </a:r>
            <a:r>
              <a:rPr lang="ja-JP" altLang="en-US" dirty="0" smtClean="0"/>
              <a:t>科学業界において標準のフォーマットの一つ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716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資料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http</a:t>
            </a:r>
            <a:r>
              <a:rPr lang="en-US" altLang="ja-JP" dirty="0"/>
              <a:t>://www.gfd-dennou.org/library/dcpam/ClipBoard/2016-06-16_yot_tutorial/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21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よくありそうな </a:t>
            </a:r>
            <a:r>
              <a:rPr kumimoji="1" lang="en-US" altLang="ja-JP" dirty="0" smtClean="0"/>
              <a:t>ASCII </a:t>
            </a:r>
            <a:r>
              <a:rPr kumimoji="1" lang="ja-JP" altLang="en-US" dirty="0" smtClean="0"/>
              <a:t>で書かれたデータ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US Standard Atmosphere</a:t>
            </a:r>
          </a:p>
          <a:p>
            <a:pPr lvl="1"/>
            <a:r>
              <a:rPr lang="en-US" altLang="ja-JP" dirty="0"/>
              <a:t>http://</a:t>
            </a:r>
            <a:r>
              <a:rPr lang="en-US" altLang="ja-JP" dirty="0" smtClean="0"/>
              <a:t>www.pdas.com/atmosTable2SI.html</a:t>
            </a:r>
          </a:p>
          <a:p>
            <a:r>
              <a:rPr kumimoji="1" lang="en-US" altLang="ja-JP" dirty="0" err="1" smtClean="0"/>
              <a:t>Wangara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観測</a:t>
            </a:r>
            <a:r>
              <a:rPr kumimoji="1" lang="en-US" altLang="ja-JP" dirty="0" smtClean="0"/>
              <a:t> data</a:t>
            </a:r>
          </a:p>
          <a:p>
            <a:pPr lvl="1"/>
            <a:r>
              <a:rPr kumimoji="1" lang="en-US" altLang="ja-JP" dirty="0" smtClean="0"/>
              <a:t>ASCII data file</a:t>
            </a:r>
          </a:p>
          <a:p>
            <a:pPr lvl="1"/>
            <a:r>
              <a:rPr lang="en-US" altLang="ja-JP" dirty="0" smtClean="0"/>
              <a:t>wangara2_data_info.doc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Clarke et al. [pdf file]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299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データのやりとりに必要なこと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データ</a:t>
            </a:r>
            <a:r>
              <a:rPr lang="ja-JP" altLang="en-US" dirty="0" smtClean="0"/>
              <a:t>を人に渡すためには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そのデータ（数値）が何であるかの情報が必要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座標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単位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観測・計算情報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観測者</a:t>
            </a:r>
            <a:r>
              <a:rPr lang="en-US" altLang="ja-JP" dirty="0" smtClean="0"/>
              <a:t>, </a:t>
            </a:r>
            <a:r>
              <a:rPr lang="ja-JP" altLang="en-US" dirty="0" smtClean="0"/>
              <a:t>観測機器</a:t>
            </a:r>
            <a:r>
              <a:rPr lang="en-US" altLang="ja-JP" dirty="0" smtClean="0"/>
              <a:t>, </a:t>
            </a:r>
            <a:r>
              <a:rPr lang="ja-JP" altLang="en-US" dirty="0" smtClean="0"/>
              <a:t>誤差</a:t>
            </a:r>
            <a:endParaRPr lang="en-US" altLang="ja-JP" dirty="0" smtClean="0"/>
          </a:p>
          <a:p>
            <a:r>
              <a:rPr kumimoji="1" lang="ja-JP" altLang="en-US" dirty="0"/>
              <a:t>上記のような情報</a:t>
            </a:r>
            <a:r>
              <a:rPr kumimoji="1" lang="ja-JP" altLang="en-US" dirty="0" smtClean="0"/>
              <a:t>を「メタデータ」と呼ぶ</a:t>
            </a:r>
            <a:r>
              <a:rPr kumimoji="1" lang="en-US" altLang="ja-JP" dirty="0" smtClean="0"/>
              <a:t>.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47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ASCII </a:t>
            </a:r>
            <a:r>
              <a:rPr kumimoji="1" lang="ja-JP" altLang="en-US" dirty="0" smtClean="0"/>
              <a:t>形式と </a:t>
            </a:r>
            <a:r>
              <a:rPr kumimoji="1" lang="en-US" altLang="ja-JP" dirty="0" smtClean="0"/>
              <a:t>Binary </a:t>
            </a:r>
            <a:r>
              <a:rPr kumimoji="1" lang="ja-JP" altLang="en-US" dirty="0" smtClean="0"/>
              <a:t>形式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ASCII </a:t>
            </a:r>
            <a:r>
              <a:rPr lang="ja-JP" altLang="en-US" dirty="0" smtClean="0"/>
              <a:t>形式は見れば中身が分かる</a:t>
            </a:r>
            <a:endParaRPr lang="en-US" altLang="ja-JP" dirty="0" smtClean="0"/>
          </a:p>
          <a:p>
            <a:r>
              <a:rPr lang="en-US" altLang="ja-JP" dirty="0" smtClean="0"/>
              <a:t>ASCII </a:t>
            </a:r>
            <a:r>
              <a:rPr lang="ja-JP" altLang="en-US" dirty="0" smtClean="0"/>
              <a:t>形式のデータはサイズが大きい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4 byte </a:t>
            </a:r>
            <a:r>
              <a:rPr lang="ja-JP" altLang="en-US" dirty="0" smtClean="0"/>
              <a:t>で表現する範囲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ASCII		: 0-9999</a:t>
            </a:r>
          </a:p>
          <a:p>
            <a:pPr lvl="2"/>
            <a:r>
              <a:rPr lang="en-US" altLang="ja-JP" dirty="0" smtClean="0"/>
              <a:t>Binary	: 0-4294967295 (unsigned integer)</a:t>
            </a:r>
          </a:p>
          <a:p>
            <a:r>
              <a:rPr lang="en-US" altLang="ja-JP" dirty="0" smtClean="0"/>
              <a:t>Binary </a:t>
            </a:r>
            <a:r>
              <a:rPr lang="ja-JP" altLang="en-US" dirty="0"/>
              <a:t>形式</a:t>
            </a:r>
            <a:r>
              <a:rPr lang="ja-JP" altLang="en-US" dirty="0" smtClean="0"/>
              <a:t>は一つではない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little endian	: PC </a:t>
            </a:r>
            <a:r>
              <a:rPr lang="ja-JP" altLang="en-US" dirty="0" smtClean="0"/>
              <a:t>などで採用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big endian	: </a:t>
            </a:r>
            <a:r>
              <a:rPr kumimoji="1" lang="ja-JP" altLang="en-US" dirty="0" smtClean="0"/>
              <a:t>大型計算機で採用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86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NetCDF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ファイルの中を見てみる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例えば計算で得られた </a:t>
            </a:r>
            <a:r>
              <a:rPr lang="en-US" altLang="ja-JP" dirty="0" err="1" smtClean="0"/>
              <a:t>NetCDF</a:t>
            </a:r>
            <a:r>
              <a:rPr lang="en-US" altLang="ja-JP" dirty="0" smtClean="0"/>
              <a:t> </a:t>
            </a:r>
            <a:r>
              <a:rPr lang="ja-JP" altLang="en-US" dirty="0" smtClean="0"/>
              <a:t>ファイル</a:t>
            </a:r>
            <a:endParaRPr lang="en-US" altLang="ja-JP" dirty="0"/>
          </a:p>
          <a:p>
            <a:pPr lvl="1"/>
            <a:r>
              <a:rPr lang="en-US" altLang="ja-JP" dirty="0" smtClean="0"/>
              <a:t>U.nc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NetCDF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の中身を見るためのプログラムを使用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ja-JP" altLang="en-US" dirty="0"/>
              <a:t>一番安直なの</a:t>
            </a:r>
            <a:r>
              <a:rPr lang="ja-JP" altLang="en-US" dirty="0" smtClean="0"/>
              <a:t>は </a:t>
            </a:r>
            <a:r>
              <a:rPr lang="en-US" altLang="ja-JP" dirty="0" err="1" smtClean="0"/>
              <a:t>ncdump</a:t>
            </a:r>
            <a:endParaRPr lang="en-US" altLang="ja-JP" dirty="0" smtClean="0"/>
          </a:p>
          <a:p>
            <a:pPr lvl="2"/>
            <a:r>
              <a:rPr kumimoji="1" lang="en-US" altLang="ja-JP" dirty="0" err="1" smtClean="0"/>
              <a:t>ncdump</a:t>
            </a:r>
            <a:r>
              <a:rPr kumimoji="1" lang="en-US" altLang="ja-JP" dirty="0" smtClean="0"/>
              <a:t> : </a:t>
            </a:r>
            <a:r>
              <a:rPr kumimoji="1" lang="en-US" altLang="ja-JP" dirty="0" err="1" smtClean="0"/>
              <a:t>Unidata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が用意しているプログラム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69959" y="5097378"/>
            <a:ext cx="41302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$ </a:t>
            </a:r>
            <a:r>
              <a:rPr kumimoji="1" lang="en-US" altLang="ja-JP" sz="4000" dirty="0" err="1" smtClean="0"/>
              <a:t>ncdump</a:t>
            </a:r>
            <a:r>
              <a:rPr kumimoji="1" lang="en-US" altLang="ja-JP" sz="4000" dirty="0" smtClean="0"/>
              <a:t> U.nc | lv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92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NetCDF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ファイルを読むためには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専用</a:t>
            </a:r>
            <a:r>
              <a:rPr lang="ja-JP" altLang="en-US" dirty="0" smtClean="0"/>
              <a:t>のライブラリに含まれている関数を使う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err="1" smtClean="0"/>
              <a:t>NetCDF</a:t>
            </a:r>
            <a:r>
              <a:rPr lang="en-US" altLang="ja-JP" dirty="0" smtClean="0"/>
              <a:t> </a:t>
            </a:r>
            <a:r>
              <a:rPr lang="ja-JP" altLang="en-US" dirty="0" smtClean="0"/>
              <a:t>ライブラリをインストール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debian</a:t>
            </a:r>
            <a:r>
              <a:rPr lang="en-US" altLang="ja-JP" dirty="0" smtClean="0"/>
              <a:t> </a:t>
            </a:r>
            <a:r>
              <a:rPr lang="ja-JP" altLang="en-US" dirty="0" smtClean="0"/>
              <a:t>ならば </a:t>
            </a:r>
            <a:r>
              <a:rPr lang="en-US" altLang="ja-JP" dirty="0" smtClean="0"/>
              <a:t>apt-get </a:t>
            </a:r>
            <a:r>
              <a:rPr lang="ja-JP" altLang="en-US" smtClean="0"/>
              <a:t>のみでインストール可能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Fortran90 interface </a:t>
            </a:r>
            <a:r>
              <a:rPr lang="ja-JP" altLang="en-US" dirty="0" smtClean="0"/>
              <a:t>の例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NF90_OPEN(…)</a:t>
            </a:r>
          </a:p>
          <a:p>
            <a:pPr lvl="2"/>
            <a:r>
              <a:rPr kumimoji="1" lang="en-US" altLang="ja-JP" dirty="0" smtClean="0"/>
              <a:t>NF90_INQ_DIMID(…)</a:t>
            </a:r>
          </a:p>
          <a:p>
            <a:pPr lvl="2"/>
            <a:r>
              <a:rPr lang="en-US" altLang="ja-JP" dirty="0" smtClean="0"/>
              <a:t>NF90_INQ_VARID(…)</a:t>
            </a:r>
          </a:p>
          <a:p>
            <a:pPr lvl="2"/>
            <a:r>
              <a:rPr kumimoji="1" lang="en-US" altLang="ja-JP" dirty="0" smtClean="0"/>
              <a:t>NF90_GET_ATT(…)</a:t>
            </a:r>
          </a:p>
          <a:p>
            <a:pPr lvl="2"/>
            <a:r>
              <a:rPr lang="en-US" altLang="ja-JP" dirty="0" smtClean="0"/>
              <a:t>NF90_GET_VAR(…)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NF90_CLOSE(…)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811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 smtClean="0"/>
              <a:t>NetCDF</a:t>
            </a:r>
            <a:r>
              <a:rPr lang="en-US" altLang="ja-JP" dirty="0" smtClean="0"/>
              <a:t> </a:t>
            </a:r>
            <a:r>
              <a:rPr lang="ja-JP" altLang="en-US" dirty="0" smtClean="0"/>
              <a:t>データを「簡単に」描画できる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関連業界のソフトウェア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en-US" altLang="ja-JP" dirty="0" err="1" smtClean="0"/>
              <a:t>GPhys</a:t>
            </a:r>
            <a:r>
              <a:rPr kumimoji="1" lang="en-US" altLang="ja-JP" dirty="0" smtClean="0"/>
              <a:t>, DCL</a:t>
            </a:r>
          </a:p>
          <a:p>
            <a:pPr lvl="1"/>
            <a:r>
              <a:rPr lang="en-US" altLang="ja-JP" dirty="0"/>
              <a:t>http://www.gfd-dennou.org/library/ruby/products/gphys/</a:t>
            </a:r>
          </a:p>
          <a:p>
            <a:pPr lvl="1"/>
            <a:r>
              <a:rPr lang="ja-JP" altLang="en-US" dirty="0" smtClean="0"/>
              <a:t>地球</a:t>
            </a:r>
            <a:r>
              <a:rPr lang="ja-JP" altLang="en-US" dirty="0"/>
              <a:t>流体電脳</a:t>
            </a:r>
            <a:r>
              <a:rPr lang="ja-JP" altLang="en-US" dirty="0" smtClean="0"/>
              <a:t>倶楽部の有志によって維持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内部で</a:t>
            </a:r>
            <a:r>
              <a:rPr kumimoji="1" lang="en-US" altLang="ja-JP" dirty="0" smtClean="0"/>
              <a:t> DCL </a:t>
            </a:r>
            <a:r>
              <a:rPr kumimoji="1" lang="ja-JP" altLang="en-US" dirty="0" smtClean="0"/>
              <a:t>を使用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チュートリアル </a:t>
            </a:r>
            <a:r>
              <a:rPr lang="en-US" altLang="ja-JP" dirty="0" smtClean="0"/>
              <a:t>(old version)</a:t>
            </a:r>
          </a:p>
          <a:p>
            <a:pPr lvl="2"/>
            <a:r>
              <a:rPr lang="en-US" altLang="ja-JP" dirty="0"/>
              <a:t>http://www.gfd-dennou.org/library/ruby/products/gphys/tutorial.old</a:t>
            </a:r>
            <a:r>
              <a:rPr lang="en-US" altLang="ja-JP" dirty="0" smtClean="0"/>
              <a:t>/</a:t>
            </a:r>
          </a:p>
          <a:p>
            <a:pPr lvl="1"/>
            <a:r>
              <a:rPr kumimoji="1" lang="en-US" altLang="ja-JP" dirty="0" err="1" smtClean="0"/>
              <a:t>gpview</a:t>
            </a:r>
            <a:endParaRPr kumimoji="1" lang="en-US" altLang="ja-JP" dirty="0" smtClean="0"/>
          </a:p>
          <a:p>
            <a:pPr lvl="2"/>
            <a:r>
              <a:rPr lang="en-US" altLang="ja-JP" dirty="0"/>
              <a:t>http://ruby.gfd-dennou.org/tutorial/gpcommands/</a:t>
            </a:r>
            <a:endParaRPr kumimoji="1" lang="en-US" altLang="ja-JP" dirty="0" smtClean="0"/>
          </a:p>
          <a:p>
            <a:r>
              <a:rPr lang="en-US" altLang="ja-JP" dirty="0" smtClean="0"/>
              <a:t>GMT</a:t>
            </a:r>
          </a:p>
          <a:p>
            <a:r>
              <a:rPr kumimoji="1" lang="en-US" altLang="ja-JP" dirty="0" err="1" smtClean="0"/>
              <a:t>GrADs</a:t>
            </a:r>
            <a:endParaRPr kumimoji="1" lang="en-US" altLang="ja-JP" dirty="0" smtClean="0"/>
          </a:p>
          <a:p>
            <a:r>
              <a:rPr lang="en-US" altLang="ja-JP" dirty="0" smtClean="0"/>
              <a:t>IDL</a:t>
            </a:r>
          </a:p>
          <a:p>
            <a:r>
              <a:rPr kumimoji="1" lang="en-US" altLang="ja-JP" dirty="0" smtClean="0"/>
              <a:t>MATLAB</a:t>
            </a:r>
          </a:p>
          <a:p>
            <a:endParaRPr lang="en-US" altLang="ja-JP" dirty="0"/>
          </a:p>
          <a:p>
            <a:r>
              <a:rPr lang="en-US" altLang="ja-JP" dirty="0"/>
              <a:t>see http://</a:t>
            </a:r>
            <a:r>
              <a:rPr lang="en-US" altLang="ja-JP" dirty="0" smtClean="0"/>
              <a:t>www.unidata.ucar.edu/software/netcdf/software.html for more details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5110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地球実験の</a:t>
            </a:r>
            <a:r>
              <a:rPr kumimoji="1" lang="ja-JP" altLang="en-US" dirty="0" smtClean="0"/>
              <a:t>並列計算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14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地球実験の並列計算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チュートリアルファイル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slide_dcpam_tutorial-2016-06-16-3-Earth-parallel.pdf</a:t>
            </a:r>
            <a:endParaRPr lang="en-US" altLang="ja-JP" dirty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DCPAM5 </a:t>
            </a:r>
            <a:r>
              <a:rPr lang="ja-JP" altLang="en-US" dirty="0" smtClean="0"/>
              <a:t>ドキュメント」⇒</a:t>
            </a:r>
            <a:r>
              <a:rPr kumimoji="1" lang="ja-JP" altLang="en-US" dirty="0" smtClean="0"/>
              <a:t>「らくらく </a:t>
            </a:r>
            <a:r>
              <a:rPr kumimoji="1" lang="en-US" altLang="ja-JP" dirty="0" smtClean="0"/>
              <a:t>DCPAM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1"/>
            <a:r>
              <a:rPr lang="en-US" altLang="ja-JP" dirty="0"/>
              <a:t>http://</a:t>
            </a:r>
            <a:r>
              <a:rPr lang="en-US" altLang="ja-JP" dirty="0" smtClean="0"/>
              <a:t>www.gfd-dennou.org/library/dcpam/dcpam5/dcpam5_latest/doc/rakuraku/pub/rakuraku.pdf</a:t>
            </a:r>
          </a:p>
        </p:txBody>
      </p:sp>
    </p:spTree>
    <p:extLst>
      <p:ext uri="{BB962C8B-B14F-4D97-AF65-F5344CB8AC3E}">
        <p14:creationId xmlns:p14="http://schemas.microsoft.com/office/powerpoint/2010/main" val="14242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リスタート計算・実験条件の変更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8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リスタート計算・実験</a:t>
            </a:r>
            <a:r>
              <a:rPr lang="ja-JP" altLang="en-US" dirty="0"/>
              <a:t>条件の</a:t>
            </a:r>
            <a:r>
              <a:rPr lang="ja-JP" altLang="en-US" dirty="0" smtClean="0"/>
              <a:t>変更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「</a:t>
            </a:r>
            <a:r>
              <a:rPr lang="en-US" altLang="ja-JP" dirty="0" smtClean="0"/>
              <a:t>DCPAM5 </a:t>
            </a:r>
            <a:r>
              <a:rPr lang="ja-JP" altLang="en-US" dirty="0" smtClean="0"/>
              <a:t>ドキュメント」⇒</a:t>
            </a:r>
            <a:r>
              <a:rPr kumimoji="1" lang="ja-JP" altLang="en-US" dirty="0" smtClean="0"/>
              <a:t>「らくらく </a:t>
            </a:r>
            <a:r>
              <a:rPr kumimoji="1" lang="en-US" altLang="ja-JP" dirty="0" smtClean="0"/>
              <a:t>DCPAM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1"/>
            <a:r>
              <a:rPr lang="en-US" altLang="ja-JP" dirty="0"/>
              <a:t>http://</a:t>
            </a:r>
            <a:r>
              <a:rPr lang="en-US" altLang="ja-JP" dirty="0" smtClean="0"/>
              <a:t>www.gfd-dennou.org/library/dcpam/dcpam5/dcpam5_latest/doc/rakuraku/pub/rakuraku.pdf</a:t>
            </a:r>
          </a:p>
        </p:txBody>
      </p:sp>
    </p:spTree>
    <p:extLst>
      <p:ext uri="{BB962C8B-B14F-4D97-AF65-F5344CB8AC3E}">
        <p14:creationId xmlns:p14="http://schemas.microsoft.com/office/powerpoint/2010/main" val="37497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内容（予定）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計算機情報</a:t>
            </a:r>
            <a:endParaRPr lang="en-US" altLang="ja-JP" dirty="0" smtClean="0"/>
          </a:p>
          <a:p>
            <a:r>
              <a:rPr lang="en-US" altLang="ja-JP" dirty="0" smtClean="0"/>
              <a:t>DCPAM </a:t>
            </a:r>
            <a:r>
              <a:rPr lang="ja-JP" altLang="en-US" dirty="0" smtClean="0"/>
              <a:t>概説</a:t>
            </a:r>
            <a:endParaRPr lang="en-US" altLang="ja-JP" dirty="0" smtClean="0"/>
          </a:p>
          <a:p>
            <a:r>
              <a:rPr lang="ja-JP" altLang="en-US" strike="sngStrike" dirty="0"/>
              <a:t>傾圧不安定実験</a:t>
            </a:r>
            <a:endParaRPr lang="en-US" altLang="ja-JP" strike="sngStrike" dirty="0" smtClean="0"/>
          </a:p>
          <a:p>
            <a:r>
              <a:rPr lang="ja-JP" altLang="en-US" dirty="0" smtClean="0"/>
              <a:t>地球実験</a:t>
            </a:r>
            <a:endParaRPr lang="en-US" altLang="ja-JP" dirty="0" smtClean="0"/>
          </a:p>
          <a:p>
            <a:r>
              <a:rPr lang="ja-JP" altLang="en-US" dirty="0"/>
              <a:t>データと可視化</a:t>
            </a:r>
            <a:endParaRPr lang="en-US" altLang="ja-JP" dirty="0"/>
          </a:p>
          <a:p>
            <a:pPr lvl="1"/>
            <a:r>
              <a:rPr lang="en-US" altLang="ja-JP" dirty="0" err="1"/>
              <a:t>netcdf</a:t>
            </a:r>
            <a:r>
              <a:rPr lang="en-US" altLang="ja-JP" dirty="0"/>
              <a:t> </a:t>
            </a:r>
            <a:r>
              <a:rPr lang="ja-JP" altLang="en-US" dirty="0"/>
              <a:t>概説</a:t>
            </a:r>
            <a:endParaRPr lang="en-US" altLang="ja-JP" dirty="0"/>
          </a:p>
          <a:p>
            <a:pPr lvl="1"/>
            <a:r>
              <a:rPr lang="en-US" altLang="ja-JP" dirty="0" err="1"/>
              <a:t>GPhys</a:t>
            </a:r>
            <a:r>
              <a:rPr lang="en-US" altLang="ja-JP" dirty="0"/>
              <a:t>, </a:t>
            </a:r>
            <a:r>
              <a:rPr lang="en-US" altLang="ja-JP" dirty="0" err="1"/>
              <a:t>gpview</a:t>
            </a:r>
            <a:endParaRPr lang="en-US" altLang="ja-JP" dirty="0"/>
          </a:p>
          <a:p>
            <a:r>
              <a:rPr lang="ja-JP" altLang="en-US" dirty="0" smtClean="0"/>
              <a:t>地球</a:t>
            </a:r>
            <a:r>
              <a:rPr lang="ja-JP" altLang="en-US" dirty="0" smtClean="0"/>
              <a:t>実験の並列計算</a:t>
            </a:r>
            <a:endParaRPr lang="en-US" altLang="ja-JP" dirty="0" smtClean="0"/>
          </a:p>
          <a:p>
            <a:r>
              <a:rPr lang="ja-JP" altLang="en-US" dirty="0" smtClean="0"/>
              <a:t>リスタート</a:t>
            </a:r>
            <a:r>
              <a:rPr lang="ja-JP" altLang="en-US" dirty="0" smtClean="0"/>
              <a:t>計算・実験条件の変更</a:t>
            </a:r>
            <a:endParaRPr lang="en-US" altLang="ja-JP" dirty="0" smtClean="0"/>
          </a:p>
          <a:p>
            <a:r>
              <a:rPr lang="ja-JP" altLang="en-US" dirty="0" smtClean="0"/>
              <a:t>メモ</a:t>
            </a:r>
            <a:endParaRPr lang="en-US" altLang="ja-JP" dirty="0" smtClean="0"/>
          </a:p>
          <a:p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410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付録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33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モデルの</a:t>
            </a:r>
            <a:r>
              <a:rPr lang="ja-JP" altLang="en-US" dirty="0"/>
              <a:t>スピンアップ</a:t>
            </a:r>
            <a:r>
              <a:rPr lang="ja-JP" altLang="en-US" dirty="0" smtClean="0"/>
              <a:t>時間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（経験に基づく値）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地球実験</a:t>
            </a:r>
            <a:r>
              <a:rPr lang="en-US" altLang="ja-JP" dirty="0" smtClean="0"/>
              <a:t>, </a:t>
            </a:r>
            <a:r>
              <a:rPr lang="ja-JP" altLang="en-US" dirty="0" smtClean="0"/>
              <a:t>地球のような惑星の実験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海</a:t>
            </a:r>
            <a:r>
              <a:rPr lang="ja-JP" altLang="en-US" dirty="0"/>
              <a:t>表面</a:t>
            </a:r>
            <a:r>
              <a:rPr lang="ja-JP" altLang="en-US" dirty="0" smtClean="0"/>
              <a:t>温度を与えた実験</a:t>
            </a:r>
            <a:r>
              <a:rPr lang="en-US" altLang="ja-JP" dirty="0" smtClean="0"/>
              <a:t>			~3 </a:t>
            </a:r>
            <a:r>
              <a:rPr lang="ja-JP" altLang="en-US" dirty="0" smtClean="0"/>
              <a:t>年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slab ocean </a:t>
            </a:r>
            <a:r>
              <a:rPr lang="en-US" altLang="ja-JP" dirty="0" smtClean="0">
                <a:solidFill>
                  <a:srgbClr val="0070C0"/>
                </a:solidFill>
              </a:rPr>
              <a:t>(50 m)</a:t>
            </a:r>
            <a:r>
              <a:rPr lang="en-US" altLang="ja-JP" dirty="0" smtClean="0"/>
              <a:t> </a:t>
            </a:r>
            <a:r>
              <a:rPr kumimoji="1" lang="ja-JP" altLang="en-US" dirty="0" smtClean="0"/>
              <a:t>実験</a:t>
            </a:r>
            <a:r>
              <a:rPr kumimoji="1" lang="en-US" altLang="ja-JP" dirty="0" smtClean="0"/>
              <a:t>			~10 </a:t>
            </a:r>
            <a:r>
              <a:rPr kumimoji="1" lang="ja-JP" altLang="en-US" dirty="0" smtClean="0"/>
              <a:t>年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solidFill>
                  <a:srgbClr val="0070C0"/>
                </a:solidFill>
              </a:rPr>
              <a:t>swamp </a:t>
            </a:r>
            <a:r>
              <a:rPr lang="ja-JP" altLang="en-US" dirty="0" smtClean="0">
                <a:solidFill>
                  <a:srgbClr val="0070C0"/>
                </a:solidFill>
              </a:rPr>
              <a:t>実験</a:t>
            </a:r>
            <a:r>
              <a:rPr lang="en-US" altLang="ja-JP" dirty="0" smtClean="0">
                <a:solidFill>
                  <a:srgbClr val="0070C0"/>
                </a:solidFill>
              </a:rPr>
              <a:t>					~3 </a:t>
            </a:r>
            <a:r>
              <a:rPr lang="ja-JP" altLang="en-US" dirty="0" smtClean="0">
                <a:solidFill>
                  <a:srgbClr val="0070C0"/>
                </a:solidFill>
              </a:rPr>
              <a:t>年</a:t>
            </a:r>
            <a:r>
              <a:rPr lang="en-US" altLang="ja-JP" dirty="0" smtClean="0">
                <a:solidFill>
                  <a:srgbClr val="0070C0"/>
                </a:solidFill>
              </a:rPr>
              <a:t>?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pPr lvl="1"/>
            <a:r>
              <a:rPr lang="en-US" altLang="ja-JP" dirty="0" smtClean="0"/>
              <a:t>slab ocean + (simple) ice </a:t>
            </a:r>
            <a:r>
              <a:rPr lang="ja-JP" altLang="en-US" dirty="0" smtClean="0"/>
              <a:t>実験</a:t>
            </a:r>
            <a:r>
              <a:rPr lang="en-US" altLang="ja-JP" dirty="0" smtClean="0"/>
              <a:t>		~100 </a:t>
            </a:r>
            <a:r>
              <a:rPr lang="ja-JP" altLang="en-US" dirty="0" smtClean="0"/>
              <a:t>年</a:t>
            </a:r>
            <a:r>
              <a:rPr lang="en-US" altLang="ja-JP" dirty="0" smtClean="0"/>
              <a:t>?</a:t>
            </a:r>
          </a:p>
          <a:p>
            <a:pPr lvl="1"/>
            <a:r>
              <a:rPr lang="ja-JP" altLang="en-US" dirty="0" smtClean="0"/>
              <a:t>「陸惑星」実験（水輸送含む）</a:t>
            </a:r>
            <a:r>
              <a:rPr kumimoji="1" lang="en-US" altLang="ja-JP" dirty="0" smtClean="0"/>
              <a:t>		~100 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?</a:t>
            </a:r>
          </a:p>
          <a:p>
            <a:r>
              <a:rPr lang="ja-JP" altLang="en-US" dirty="0" smtClean="0"/>
              <a:t>火星実験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標準実験</a:t>
            </a:r>
            <a:r>
              <a:rPr kumimoji="1" lang="en-US" altLang="ja-JP" dirty="0" smtClean="0"/>
              <a:t>					~5 </a:t>
            </a:r>
            <a:r>
              <a:rPr kumimoji="1" lang="ja-JP" altLang="en-US" dirty="0" smtClean="0"/>
              <a:t>年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水循環実験</a:t>
            </a:r>
            <a:r>
              <a:rPr kumimoji="1" lang="en-US" altLang="ja-JP" dirty="0" smtClean="0"/>
              <a:t>					~10 </a:t>
            </a:r>
            <a:r>
              <a:rPr kumimoji="1" lang="ja-JP" altLang="en-US" dirty="0" smtClean="0"/>
              <a:t>年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5209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計算環境構築情報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DCPAM5 </a:t>
            </a:r>
            <a:r>
              <a:rPr kumimoji="1" lang="ja-JP" altLang="en-US" dirty="0" smtClean="0"/>
              <a:t>ドキュメント」</a:t>
            </a:r>
            <a:r>
              <a:rPr kumimoji="1" lang="en-US" altLang="ja-JP" dirty="0" smtClean="0"/>
              <a:t>-</a:t>
            </a:r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DCPAM5 </a:t>
            </a:r>
            <a:r>
              <a:rPr kumimoji="1" lang="ja-JP" altLang="en-US" dirty="0" smtClean="0"/>
              <a:t>インストールガイド」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http://</a:t>
            </a:r>
            <a:r>
              <a:rPr lang="en-US" altLang="ja-JP" dirty="0" smtClean="0"/>
              <a:t>www.gfd-dennou.org/library/dcpam/dcpam5/dcpam5_latest/INSTALL.htm</a:t>
            </a:r>
          </a:p>
          <a:p>
            <a:r>
              <a:rPr lang="ja-JP" altLang="en-US" dirty="0" smtClean="0"/>
              <a:t>「コンパイル例」</a:t>
            </a:r>
            <a:endParaRPr lang="en-US" altLang="ja-JP" dirty="0" smtClean="0"/>
          </a:p>
          <a:p>
            <a:pPr lvl="1"/>
            <a:r>
              <a:rPr lang="en-US" altLang="ja-JP" dirty="0"/>
              <a:t>http://www.gfd-dennou.org/library/dcpam/build_log/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57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 smtClean="0"/>
              <a:t>VirtualBox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を用いた </a:t>
            </a:r>
            <a:r>
              <a:rPr lang="en-US" altLang="ja-JP" dirty="0" smtClean="0"/>
              <a:t>DCPAM </a:t>
            </a:r>
            <a:r>
              <a:rPr lang="ja-JP" altLang="en-US" dirty="0" smtClean="0"/>
              <a:t>の試用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err="1" smtClean="0"/>
              <a:t>VirtualBox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と電脳ソフトウェアを含めた仮想マシンファイルを用いると</a:t>
            </a:r>
            <a:r>
              <a:rPr lang="en-US" altLang="ja-JP" dirty="0" smtClean="0"/>
              <a:t>,</a:t>
            </a:r>
            <a:r>
              <a:rPr lang="ja-JP" altLang="en-US" dirty="0"/>
              <a:t> 比較的簡単</a:t>
            </a:r>
            <a:r>
              <a:rPr lang="ja-JP" altLang="en-US" dirty="0" smtClean="0"/>
              <a:t>に </a:t>
            </a:r>
            <a:r>
              <a:rPr lang="en-US" altLang="ja-JP" dirty="0" smtClean="0"/>
              <a:t>DCPAM </a:t>
            </a:r>
            <a:r>
              <a:rPr lang="ja-JP" altLang="en-US" dirty="0" smtClean="0"/>
              <a:t>を試すことができます</a:t>
            </a:r>
            <a:r>
              <a:rPr lang="en-US" altLang="ja-JP" dirty="0" smtClean="0"/>
              <a:t>. </a:t>
            </a:r>
          </a:p>
          <a:p>
            <a:r>
              <a:rPr lang="ja-JP" altLang="en-US" dirty="0" smtClean="0"/>
              <a:t>手順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VirtualBox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をインストール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VirtualBox</a:t>
            </a:r>
            <a:r>
              <a:rPr lang="en-US" altLang="ja-JP" dirty="0" smtClean="0"/>
              <a:t>:   https</a:t>
            </a:r>
            <a:r>
              <a:rPr lang="en-US" altLang="ja-JP" dirty="0"/>
              <a:t>://www.virtualbox.org/</a:t>
            </a:r>
          </a:p>
          <a:p>
            <a:pPr lvl="1"/>
            <a:r>
              <a:rPr lang="ja-JP" altLang="en-US" dirty="0" smtClean="0"/>
              <a:t>仮想マシン用 </a:t>
            </a:r>
            <a:r>
              <a:rPr lang="en-US" altLang="ja-JP" dirty="0" err="1" smtClean="0"/>
              <a:t>debian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をダウンロード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http</a:t>
            </a:r>
            <a:r>
              <a:rPr lang="en-US" altLang="ja-JP" dirty="0"/>
              <a:t>://www.gfd-dennou.org/arch/cc-env/live-usb-dvd</a:t>
            </a:r>
            <a:r>
              <a:rPr lang="en-US" altLang="ja-JP" dirty="0" smtClean="0"/>
              <a:t>/</a:t>
            </a:r>
          </a:p>
          <a:p>
            <a:pPr lvl="1"/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チュートリアル資料（</a:t>
            </a:r>
            <a:r>
              <a:rPr kumimoji="1" lang="en-US" altLang="ja-JP" dirty="0" smtClean="0"/>
              <a:t>2016 </a:t>
            </a:r>
            <a:r>
              <a:rPr kumimoji="1" lang="ja-JP" altLang="en-US" dirty="0" smtClean="0"/>
              <a:t>年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月）</a:t>
            </a:r>
            <a:endParaRPr kumimoji="1" lang="en-US" altLang="ja-JP" dirty="0" smtClean="0"/>
          </a:p>
          <a:p>
            <a:pPr lvl="2"/>
            <a:r>
              <a:rPr lang="en-US" altLang="ja-JP" dirty="0"/>
              <a:t>http://www.gfd-dennou.org/library/davis/workshop/2016-02-11/0213_dcpam_ogihara/pub/slide_dcpam_tutorial-2016-02-13-1.pdf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168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GPhy</a:t>
            </a:r>
            <a:r>
              <a:rPr lang="en-US" altLang="ja-JP" dirty="0" err="1" smtClean="0"/>
              <a:t>s</a:t>
            </a:r>
            <a:r>
              <a:rPr lang="en-US" altLang="ja-JP" dirty="0" smtClean="0"/>
              <a:t> </a:t>
            </a:r>
            <a:r>
              <a:rPr lang="ja-JP" altLang="en-US" dirty="0" smtClean="0"/>
              <a:t>スクリプト体験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64204" y="1549236"/>
            <a:ext cx="6220164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require "</a:t>
            </a:r>
            <a:r>
              <a:rPr lang="en-US" altLang="ja-JP" sz="1400" dirty="0" err="1"/>
              <a:t>numru</a:t>
            </a:r>
            <a:r>
              <a:rPr lang="en-US" altLang="ja-JP" sz="1400" dirty="0"/>
              <a:t>/</a:t>
            </a:r>
            <a:r>
              <a:rPr lang="en-US" altLang="ja-JP" sz="1400" dirty="0" err="1"/>
              <a:t>ggraph</a:t>
            </a:r>
            <a:r>
              <a:rPr lang="en-US" altLang="ja-JP" sz="1400" dirty="0"/>
              <a:t>"</a:t>
            </a:r>
          </a:p>
          <a:p>
            <a:r>
              <a:rPr lang="en-US" altLang="ja-JP" sz="1400" dirty="0"/>
              <a:t>include </a:t>
            </a:r>
            <a:r>
              <a:rPr lang="en-US" altLang="ja-JP" sz="1400" dirty="0" err="1"/>
              <a:t>NumRu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en-US" altLang="ja-JP" sz="1400" dirty="0" err="1"/>
              <a:t>dir</a:t>
            </a:r>
            <a:r>
              <a:rPr lang="en-US" altLang="ja-JP" sz="1400" dirty="0"/>
              <a:t>  = '.'</a:t>
            </a:r>
          </a:p>
          <a:p>
            <a:r>
              <a:rPr lang="en-US" altLang="ja-JP" sz="1400" dirty="0" err="1"/>
              <a:t>vname</a:t>
            </a:r>
            <a:r>
              <a:rPr lang="en-US" altLang="ja-JP" sz="1400" dirty="0"/>
              <a:t> = 'Temp'</a:t>
            </a:r>
          </a:p>
          <a:p>
            <a:r>
              <a:rPr lang="en-US" altLang="ja-JP" sz="1400" dirty="0" err="1"/>
              <a:t>gphys</a:t>
            </a:r>
            <a:r>
              <a:rPr lang="en-US" altLang="ja-JP" sz="1400" dirty="0"/>
              <a:t> = </a:t>
            </a:r>
            <a:r>
              <a:rPr lang="en-US" altLang="ja-JP" sz="1400" dirty="0" err="1"/>
              <a:t>GPhys</a:t>
            </a:r>
            <a:r>
              <a:rPr lang="en-US" altLang="ja-JP" sz="1400" dirty="0"/>
              <a:t>::</a:t>
            </a:r>
            <a:r>
              <a:rPr lang="en-US" altLang="ja-JP" sz="1400" dirty="0" err="1"/>
              <a:t>NetCDF_IO.open</a:t>
            </a:r>
            <a:r>
              <a:rPr lang="en-US" altLang="ja-JP" sz="1400" dirty="0"/>
              <a:t>(</a:t>
            </a:r>
            <a:r>
              <a:rPr lang="en-US" altLang="ja-JP" sz="1400" dirty="0" err="1"/>
              <a:t>dir</a:t>
            </a:r>
            <a:r>
              <a:rPr lang="en-US" altLang="ja-JP" sz="1400" dirty="0"/>
              <a:t>+'/'+</a:t>
            </a:r>
            <a:r>
              <a:rPr lang="en-US" altLang="ja-JP" sz="1400" dirty="0" err="1"/>
              <a:t>vname</a:t>
            </a:r>
            <a:r>
              <a:rPr lang="en-US" altLang="ja-JP" sz="1400" dirty="0" smtClean="0"/>
              <a:t>+".</a:t>
            </a:r>
            <a:r>
              <a:rPr lang="en-US" altLang="ja-JP" sz="1400" dirty="0" err="1" smtClean="0"/>
              <a:t>nc</a:t>
            </a:r>
            <a:r>
              <a:rPr lang="en-US" altLang="ja-JP" sz="1400" dirty="0"/>
              <a:t>", </a:t>
            </a:r>
            <a:r>
              <a:rPr lang="en-US" altLang="ja-JP" sz="1400" dirty="0" err="1"/>
              <a:t>vname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 err="1"/>
              <a:t>gphys</a:t>
            </a:r>
            <a:r>
              <a:rPr lang="en-US" altLang="ja-JP" sz="1400" dirty="0"/>
              <a:t> = </a:t>
            </a:r>
            <a:r>
              <a:rPr lang="en-US" altLang="ja-JP" sz="1400" dirty="0" err="1"/>
              <a:t>gphys.cut</a:t>
            </a:r>
            <a:r>
              <a:rPr lang="en-US" altLang="ja-JP" sz="1400" dirty="0"/>
              <a:t>('time'=&gt;100000)</a:t>
            </a:r>
          </a:p>
          <a:p>
            <a:endParaRPr lang="en-US" altLang="ja-JP" sz="1400" dirty="0"/>
          </a:p>
          <a:p>
            <a:r>
              <a:rPr lang="en-US" altLang="ja-JP" sz="1400" dirty="0" err="1"/>
              <a:t>DCL.gropn</a:t>
            </a:r>
            <a:r>
              <a:rPr lang="en-US" altLang="ja-JP" sz="1400" dirty="0"/>
              <a:t>(1)</a:t>
            </a:r>
          </a:p>
          <a:p>
            <a:r>
              <a:rPr lang="en-US" altLang="ja-JP" sz="1400" dirty="0" err="1"/>
              <a:t>DCL.sgpset</a:t>
            </a:r>
            <a:r>
              <a:rPr lang="en-US" altLang="ja-JP" sz="1400" dirty="0"/>
              <a:t>('</a:t>
            </a:r>
            <a:r>
              <a:rPr lang="en-US" altLang="ja-JP" sz="1400" dirty="0" err="1"/>
              <a:t>lcntl</a:t>
            </a:r>
            <a:r>
              <a:rPr lang="en-US" altLang="ja-JP" sz="1400" dirty="0"/>
              <a:t>', false )</a:t>
            </a:r>
          </a:p>
          <a:p>
            <a:r>
              <a:rPr lang="en-US" altLang="ja-JP" sz="1400" dirty="0" err="1"/>
              <a:t>DCL.sgpset</a:t>
            </a:r>
            <a:r>
              <a:rPr lang="en-US" altLang="ja-JP" sz="1400" dirty="0"/>
              <a:t>('</a:t>
            </a:r>
            <a:r>
              <a:rPr lang="en-US" altLang="ja-JP" sz="1400" dirty="0" err="1"/>
              <a:t>lfull</a:t>
            </a:r>
            <a:r>
              <a:rPr lang="en-US" altLang="ja-JP" sz="1400" dirty="0"/>
              <a:t>',true )</a:t>
            </a:r>
          </a:p>
          <a:p>
            <a:r>
              <a:rPr lang="en-US" altLang="ja-JP" sz="1400" dirty="0" err="1"/>
              <a:t>DCL.uzfact</a:t>
            </a:r>
            <a:r>
              <a:rPr lang="en-US" altLang="ja-JP" sz="1400" dirty="0"/>
              <a:t>(0.75)</a:t>
            </a:r>
          </a:p>
          <a:p>
            <a:r>
              <a:rPr lang="en-US" altLang="ja-JP" sz="1400" dirty="0" err="1"/>
              <a:t>DCL.sgpset</a:t>
            </a:r>
            <a:r>
              <a:rPr lang="en-US" altLang="ja-JP" sz="1400" dirty="0"/>
              <a:t>('</a:t>
            </a:r>
            <a:r>
              <a:rPr lang="en-US" altLang="ja-JP" sz="1400" dirty="0" err="1"/>
              <a:t>lfprop</a:t>
            </a:r>
            <a:r>
              <a:rPr lang="en-US" altLang="ja-JP" sz="1400" dirty="0"/>
              <a:t>',true )</a:t>
            </a:r>
          </a:p>
          <a:p>
            <a:r>
              <a:rPr lang="en-US" altLang="ja-JP" sz="1400" dirty="0" err="1"/>
              <a:t>GGraph.set_fig</a:t>
            </a:r>
            <a:r>
              <a:rPr lang="en-US" altLang="ja-JP" sz="1400" dirty="0"/>
              <a:t> '</a:t>
            </a:r>
            <a:r>
              <a:rPr lang="en-US" altLang="ja-JP" sz="1400" dirty="0" err="1"/>
              <a:t>itr</a:t>
            </a:r>
            <a:r>
              <a:rPr lang="en-US" altLang="ja-JP" sz="1400" dirty="0"/>
              <a:t>'=&gt;10, 'viewport'=&gt;[0.15,0.85,0.1,0.6], 'window'=&gt;[0,360,-90,90]</a:t>
            </a:r>
          </a:p>
          <a:p>
            <a:r>
              <a:rPr lang="en-US" altLang="ja-JP" sz="1400" dirty="0" err="1"/>
              <a:t>GGraph.set_map</a:t>
            </a:r>
            <a:r>
              <a:rPr lang="en-US" altLang="ja-JP" sz="1400" dirty="0"/>
              <a:t> '</a:t>
            </a:r>
            <a:r>
              <a:rPr lang="en-US" altLang="ja-JP" sz="1400" dirty="0" err="1"/>
              <a:t>coast_world</a:t>
            </a:r>
            <a:r>
              <a:rPr lang="en-US" altLang="ja-JP" sz="1400" dirty="0"/>
              <a:t>'=&gt;true, 'grid'=&gt;false</a:t>
            </a:r>
          </a:p>
          <a:p>
            <a:r>
              <a:rPr lang="en-US" altLang="ja-JP" sz="1400" dirty="0" err="1"/>
              <a:t>GGraph.set_axes</a:t>
            </a:r>
            <a:r>
              <a:rPr lang="en-US" altLang="ja-JP" sz="1400" dirty="0"/>
              <a:t>('</a:t>
            </a:r>
            <a:r>
              <a:rPr lang="en-US" altLang="ja-JP" sz="1400" dirty="0" err="1"/>
              <a:t>xlabelint</a:t>
            </a:r>
            <a:r>
              <a:rPr lang="en-US" altLang="ja-JP" sz="1400" dirty="0"/>
              <a:t>'=&gt;90)</a:t>
            </a:r>
          </a:p>
          <a:p>
            <a:r>
              <a:rPr lang="en-US" altLang="ja-JP" sz="1400" dirty="0" err="1"/>
              <a:t>GGraph.set_axes</a:t>
            </a:r>
            <a:r>
              <a:rPr lang="en-US" altLang="ja-JP" sz="1400" dirty="0"/>
              <a:t>('</a:t>
            </a:r>
            <a:r>
              <a:rPr lang="en-US" altLang="ja-JP" sz="1400" dirty="0" err="1"/>
              <a:t>ylabelint</a:t>
            </a:r>
            <a:r>
              <a:rPr lang="en-US" altLang="ja-JP" sz="1400" dirty="0"/>
              <a:t>'=&gt;30)</a:t>
            </a:r>
          </a:p>
          <a:p>
            <a:endParaRPr lang="en-US" altLang="ja-JP" sz="1400" dirty="0"/>
          </a:p>
          <a:p>
            <a:r>
              <a:rPr lang="en-US" altLang="ja-JP" sz="1400" dirty="0" err="1"/>
              <a:t>GGraph.tone</a:t>
            </a:r>
            <a:r>
              <a:rPr lang="en-US" altLang="ja-JP" sz="1400" dirty="0"/>
              <a:t>( </a:t>
            </a:r>
            <a:r>
              <a:rPr lang="en-US" altLang="ja-JP" sz="1400" dirty="0" err="1"/>
              <a:t>gphys</a:t>
            </a:r>
            <a:r>
              <a:rPr lang="en-US" altLang="ja-JP" sz="1400" dirty="0"/>
              <a:t>, true, '</a:t>
            </a:r>
            <a:r>
              <a:rPr lang="en-US" altLang="ja-JP" sz="1400" dirty="0" err="1"/>
              <a:t>map_axes</a:t>
            </a:r>
            <a:r>
              <a:rPr lang="en-US" altLang="ja-JP" sz="1400" dirty="0"/>
              <a:t>'=&gt;</a:t>
            </a:r>
            <a:r>
              <a:rPr lang="en-US" altLang="ja-JP" sz="1400" dirty="0" smtClean="0"/>
              <a:t>true 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 err="1"/>
              <a:t>GGraph.color_bar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en-US" altLang="ja-JP" sz="1400" dirty="0" err="1" smtClean="0"/>
              <a:t>DCL.grcls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416590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計算機情報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8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計算機情報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使用する </a:t>
            </a:r>
            <a:r>
              <a:rPr kumimoji="1" lang="en-US" altLang="ja-JP" dirty="0" smtClean="0"/>
              <a:t>PC</a:t>
            </a:r>
          </a:p>
          <a:p>
            <a:pPr lvl="1"/>
            <a:r>
              <a:rPr lang="en-US" altLang="ja-JP" dirty="0"/>
              <a:t>133.30.109.23 </a:t>
            </a:r>
            <a:r>
              <a:rPr lang="en-US" altLang="ja-JP" dirty="0" smtClean="0"/>
              <a:t> = hamachi-itpass.scitec.kobe-u.ac.jp</a:t>
            </a:r>
            <a:endParaRPr kumimoji="1" lang="en-US" altLang="ja-JP" dirty="0" smtClean="0"/>
          </a:p>
          <a:p>
            <a:r>
              <a:rPr kumimoji="1" lang="ja-JP" altLang="en-US" dirty="0" smtClean="0"/>
              <a:t>ユーザ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user name: </a:t>
            </a:r>
            <a:r>
              <a:rPr kumimoji="1" lang="en-US" altLang="ja-JP" dirty="0" smtClean="0"/>
              <a:t>tusr1601</a:t>
            </a:r>
          </a:p>
          <a:p>
            <a:pPr lvl="1"/>
            <a:r>
              <a:rPr kumimoji="1" lang="en-US" altLang="ja-JP" dirty="0" smtClean="0"/>
              <a:t>password: y5km$89u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この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ユーザは</a:t>
            </a:r>
            <a:r>
              <a:rPr kumimoji="1" lang="en-US" altLang="ja-JP" dirty="0" smtClean="0">
                <a:solidFill>
                  <a:srgbClr val="FF0000"/>
                </a:solidFill>
              </a:rPr>
              <a:t>, 1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ヵ月後（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7</a:t>
            </a:r>
            <a:r>
              <a:rPr kumimoji="1" lang="ja-JP" altLang="en-US" dirty="0" smtClean="0">
                <a:solidFill>
                  <a:srgbClr val="FF0000"/>
                </a:solidFill>
              </a:rPr>
              <a:t>月</a:t>
            </a:r>
            <a:r>
              <a:rPr kumimoji="1" lang="en-US" altLang="ja-JP" dirty="0" smtClean="0">
                <a:solidFill>
                  <a:srgbClr val="FF0000"/>
                </a:solidFill>
              </a:rPr>
              <a:t>16</a:t>
            </a:r>
            <a:r>
              <a:rPr kumimoji="1" lang="ja-JP" altLang="en-US" dirty="0" smtClean="0">
                <a:solidFill>
                  <a:srgbClr val="FF0000"/>
                </a:solidFill>
              </a:rPr>
              <a:t>日）まで使え</a:t>
            </a:r>
            <a:r>
              <a:rPr lang="ja-JP" altLang="en-US" dirty="0" smtClean="0">
                <a:solidFill>
                  <a:srgbClr val="FF0000"/>
                </a:solidFill>
              </a:rPr>
              <a:t>ます</a:t>
            </a:r>
            <a:r>
              <a:rPr kumimoji="1" lang="en-US" altLang="ja-JP" dirty="0" smtClean="0">
                <a:solidFill>
                  <a:srgbClr val="FF0000"/>
                </a:solidFill>
              </a:rPr>
              <a:t>.</a:t>
            </a:r>
          </a:p>
          <a:p>
            <a:pPr marL="457200" lvl="1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538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X forwarding </a:t>
            </a:r>
            <a:r>
              <a:rPr lang="ja-JP" altLang="en-US" dirty="0" smtClean="0"/>
              <a:t>確認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端末接続テスト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以下のように打ってみて</a:t>
            </a:r>
            <a:r>
              <a:rPr lang="ja-JP" altLang="en-US" dirty="0" smtClean="0"/>
              <a:t>ください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    </a:t>
            </a:r>
            <a:r>
              <a:rPr lang="ja-JP" altLang="en-US" dirty="0" smtClean="0"/>
              <a:t>「目」が飛んで来れば </a:t>
            </a:r>
            <a:r>
              <a:rPr lang="en-US" altLang="ja-JP" dirty="0" smtClean="0"/>
              <a:t>OK.</a:t>
            </a:r>
          </a:p>
          <a:p>
            <a:pPr marL="457200" lvl="1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63888" y="2780928"/>
            <a:ext cx="1550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$ </a:t>
            </a:r>
            <a:r>
              <a:rPr kumimoji="1" lang="en-US" altLang="ja-JP" sz="3600" dirty="0" err="1" smtClean="0"/>
              <a:t>xeyes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57897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知っておく</a:t>
            </a:r>
            <a:r>
              <a:rPr lang="ja-JP" altLang="en-US" dirty="0" smtClean="0"/>
              <a:t>と便利なこと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ウェブページからのダウンロード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あるウェブページ上のデータ（ファイル）をコマンドライン</a:t>
            </a:r>
            <a:r>
              <a:rPr lang="ja-JP" altLang="en-US" dirty="0"/>
              <a:t>で</a:t>
            </a:r>
            <a:r>
              <a:rPr kumimoji="1" lang="ja-JP" altLang="en-US" dirty="0" smtClean="0"/>
              <a:t>ダウンロードするには </a:t>
            </a:r>
            <a:r>
              <a:rPr kumimoji="1" lang="en-US" altLang="ja-JP" dirty="0" err="1" smtClean="0"/>
              <a:t>wget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を使うと良い</a:t>
            </a:r>
            <a:r>
              <a:rPr kumimoji="1" lang="en-US" altLang="ja-JP" dirty="0" smtClean="0"/>
              <a:t>.</a:t>
            </a:r>
          </a:p>
          <a:p>
            <a:endParaRPr lang="en-US" altLang="ja-JP" dirty="0"/>
          </a:p>
          <a:p>
            <a:endParaRPr kumimoji="1" lang="en-US" altLang="ja-JP" dirty="0" smtClean="0"/>
          </a:p>
          <a:p>
            <a:pPr lvl="1"/>
            <a:r>
              <a:rPr lang="en-US" altLang="ja-JP" dirty="0" smtClean="0"/>
              <a:t>&lt;URL&gt; </a:t>
            </a:r>
            <a:r>
              <a:rPr lang="ja-JP" altLang="en-US" dirty="0" smtClean="0"/>
              <a:t>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ブラウザで「リンクの </a:t>
            </a:r>
            <a:r>
              <a:rPr lang="en-US" altLang="ja-JP" dirty="0" smtClean="0"/>
              <a:t>URL </a:t>
            </a:r>
            <a:r>
              <a:rPr lang="ja-JP" altLang="en-US" dirty="0" smtClean="0"/>
              <a:t>をコピー」すると良い</a:t>
            </a:r>
            <a:r>
              <a:rPr lang="ja-JP" altLang="en-US" dirty="0"/>
              <a:t>でしょう</a:t>
            </a:r>
            <a:r>
              <a:rPr lang="en-US" altLang="ja-JP" dirty="0" smtClean="0"/>
              <a:t>.</a:t>
            </a:r>
          </a:p>
          <a:p>
            <a:pPr lvl="2"/>
            <a:r>
              <a:rPr kumimoji="1" lang="en-US" altLang="ja-JP" dirty="0" smtClean="0"/>
              <a:t>Firefox, chrome </a:t>
            </a:r>
            <a:r>
              <a:rPr kumimoji="1" lang="ja-JP" altLang="en-US" dirty="0" smtClean="0"/>
              <a:t>では右クリックして選択可</a:t>
            </a:r>
            <a:r>
              <a:rPr kumimoji="1" lang="en-US" altLang="ja-JP" dirty="0" smtClean="0"/>
              <a:t>.</a:t>
            </a:r>
          </a:p>
          <a:p>
            <a:pPr lvl="2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59832" y="3212976"/>
            <a:ext cx="2851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$ </a:t>
            </a:r>
            <a:r>
              <a:rPr kumimoji="1" lang="en-US" altLang="ja-JP" sz="3600" dirty="0" err="1" smtClean="0"/>
              <a:t>wget</a:t>
            </a:r>
            <a:r>
              <a:rPr kumimoji="1" lang="en-US" altLang="ja-JP" sz="3600" dirty="0" smtClean="0"/>
              <a:t>  &lt;URL&gt;</a:t>
            </a:r>
          </a:p>
        </p:txBody>
      </p:sp>
    </p:spTree>
    <p:extLst>
      <p:ext uri="{BB962C8B-B14F-4D97-AF65-F5344CB8AC3E}">
        <p14:creationId xmlns:p14="http://schemas.microsoft.com/office/powerpoint/2010/main" val="492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DCPAM </a:t>
            </a:r>
            <a:r>
              <a:rPr lang="ja-JP" altLang="en-US" dirty="0" smtClean="0"/>
              <a:t>概説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3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ウェブページ情報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「地球流体電脳倶楽部」 </a:t>
            </a:r>
            <a:endParaRPr kumimoji="1" lang="en-US" altLang="ja-JP" dirty="0" smtClean="0"/>
          </a:p>
          <a:p>
            <a:pPr lvl="3"/>
            <a:r>
              <a:rPr lang="en-US" altLang="ja-JP" dirty="0" smtClean="0"/>
              <a:t>http</a:t>
            </a:r>
            <a:r>
              <a:rPr lang="en-US" altLang="ja-JP" dirty="0"/>
              <a:t>://</a:t>
            </a:r>
            <a:r>
              <a:rPr lang="en-US" altLang="ja-JP" dirty="0" smtClean="0"/>
              <a:t>www.gfd-dennou.org/index.html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の「</a:t>
            </a:r>
            <a:r>
              <a:rPr lang="ja-JP" altLang="en-US" dirty="0"/>
              <a:t>数値モデル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r>
              <a:rPr lang="ja-JP" altLang="en-US" dirty="0" smtClean="0"/>
              <a:t>⇒「地球流体電脳倶楽部 </a:t>
            </a:r>
            <a:r>
              <a:rPr lang="en-US" altLang="ja-JP" dirty="0" err="1" smtClean="0"/>
              <a:t>dcmodel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プロジェクト」</a:t>
            </a:r>
            <a:endParaRPr lang="en-US" altLang="ja-JP" dirty="0" smtClean="0"/>
          </a:p>
          <a:p>
            <a:pPr lvl="3"/>
            <a:r>
              <a:rPr lang="en-US" altLang="ja-JP" dirty="0"/>
              <a:t>http://www.gfd-dennou.org/library/dcmodel/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　の「</a:t>
            </a:r>
            <a:r>
              <a:rPr lang="en-US" altLang="ja-JP" dirty="0" smtClean="0"/>
              <a:t>DCPAM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lang="ja-JP" altLang="en-US" dirty="0" smtClean="0"/>
              <a:t>⇒「大気大循環モデル </a:t>
            </a:r>
            <a:r>
              <a:rPr lang="en-US" altLang="ja-JP" dirty="0" smtClean="0"/>
              <a:t>DCPAM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3"/>
            <a:r>
              <a:rPr lang="en-US" altLang="ja-JP" dirty="0"/>
              <a:t>http://www.gfd-dennou.org/library/dcpam</a:t>
            </a:r>
            <a:r>
              <a:rPr lang="en-US" altLang="ja-JP" dirty="0" smtClean="0"/>
              <a:t>/</a:t>
            </a:r>
          </a:p>
          <a:p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862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895</Words>
  <Application>Microsoft Office PowerPoint</Application>
  <PresentationFormat>画面に合わせる (4:3)</PresentationFormat>
  <Paragraphs>218</Paragraphs>
  <Slides>34</Slides>
  <Notes>0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5" baseType="lpstr">
      <vt:lpstr>Office ​​テーマ</vt:lpstr>
      <vt:lpstr>DCPAM 体験会</vt:lpstr>
      <vt:lpstr>資料</vt:lpstr>
      <vt:lpstr>内容（予定）</vt:lpstr>
      <vt:lpstr>計算機情報</vt:lpstr>
      <vt:lpstr>計算機情報</vt:lpstr>
      <vt:lpstr>X forwarding 確認</vt:lpstr>
      <vt:lpstr>知っておくと便利なこと ウェブページからのダウンロード</vt:lpstr>
      <vt:lpstr>DCPAM 概説</vt:lpstr>
      <vt:lpstr>ウェブページ情報</vt:lpstr>
      <vt:lpstr>大気大循環モデルについての 比較的簡単な解説</vt:lpstr>
      <vt:lpstr>DCPAM 概説</vt:lpstr>
      <vt:lpstr>DCPAM のコンパイル</vt:lpstr>
      <vt:lpstr>傾圧不安定実験</vt:lpstr>
      <vt:lpstr>傾圧不安定実験</vt:lpstr>
      <vt:lpstr>地球実験</vt:lpstr>
      <vt:lpstr>地球実験</vt:lpstr>
      <vt:lpstr>データと可視化</vt:lpstr>
      <vt:lpstr>出力ファイル名</vt:lpstr>
      <vt:lpstr>DCPAM で採用するデータフォーマット</vt:lpstr>
      <vt:lpstr>よくありそうな ASCII で書かれたデータ</vt:lpstr>
      <vt:lpstr>データのやりとりに必要なこと</vt:lpstr>
      <vt:lpstr>ASCII 形式と Binary 形式</vt:lpstr>
      <vt:lpstr>NetCDF ファイルの中を見てみる</vt:lpstr>
      <vt:lpstr>NetCDF ファイルを読むためには</vt:lpstr>
      <vt:lpstr>NetCDF データを「簡単に」描画できる 関連業界のソフトウェア</vt:lpstr>
      <vt:lpstr>地球実験の並列計算</vt:lpstr>
      <vt:lpstr>地球実験の並列計算</vt:lpstr>
      <vt:lpstr>リスタート計算・実験条件の変更</vt:lpstr>
      <vt:lpstr>リスタート計算・実験条件の変更</vt:lpstr>
      <vt:lpstr>付録</vt:lpstr>
      <vt:lpstr>モデルのスピンアップ時間 （経験に基づく値）</vt:lpstr>
      <vt:lpstr>DCPAM 計算環境構築情報</vt:lpstr>
      <vt:lpstr>VirtualBox を用いた DCPAM の試用</vt:lpstr>
      <vt:lpstr>GPhys スクリプト体験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yot</cp:lastModifiedBy>
  <cp:revision>127</cp:revision>
  <cp:lastPrinted>2016-06-16T00:06:28Z</cp:lastPrinted>
  <dcterms:created xsi:type="dcterms:W3CDTF">2016-06-02T01:22:12Z</dcterms:created>
  <dcterms:modified xsi:type="dcterms:W3CDTF">2016-06-16T10:21:23Z</dcterms:modified>
</cp:coreProperties>
</file>