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317" r:id="rId4"/>
    <p:sldId id="318" r:id="rId5"/>
    <p:sldId id="292" r:id="rId6"/>
    <p:sldId id="319" r:id="rId7"/>
    <p:sldId id="320" r:id="rId8"/>
    <p:sldId id="307" r:id="rId9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25" autoAdjust="0"/>
    <p:restoredTop sz="94660"/>
  </p:normalViewPr>
  <p:slideViewPr>
    <p:cSldViewPr>
      <p:cViewPr varScale="1">
        <p:scale>
          <a:sx n="62" d="100"/>
          <a:sy n="62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r">
              <a:defRPr sz="1200"/>
            </a:lvl1pPr>
          </a:lstStyle>
          <a:p>
            <a:pPr>
              <a:defRPr/>
            </a:pPr>
            <a:fld id="{8BBC438B-56CF-4EA8-B056-517F3E514E26}" type="datetimeFigureOut">
              <a:rPr lang="ja-JP" altLang="en-US"/>
              <a:pPr>
                <a:defRPr/>
              </a:pPr>
              <a:t>2015/7/1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r">
              <a:defRPr sz="1200"/>
            </a:lvl1pPr>
          </a:lstStyle>
          <a:p>
            <a:pPr>
              <a:defRPr/>
            </a:pPr>
            <a:fld id="{2307D384-26A9-4C93-A7B9-40C8C68FBA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621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39DCE1-5A1F-4F23-A570-F1E789A4D7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543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1363" indent="-2841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14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5986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58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AA395E5-9958-4901-BAEF-A221CA254E03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4112" cy="37242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7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mtClean="0"/>
              <a:t>ss2.gif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1363" indent="-2841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14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5986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58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AA395E5-9958-4901-BAEF-A221CA254E03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4112" cy="37242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7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mtClean="0"/>
              <a:t>ss2.gif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1363" indent="-2841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14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5986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5813" indent="-2270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AA395E5-9958-4901-BAEF-A221CA254E03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4112" cy="37242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7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mtClean="0"/>
              <a:t>ss2.gif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84965-6974-4563-A55A-B7D370661A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528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03D5-A300-49E5-96E0-352B18AD7A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099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EF05-F823-4B46-8034-CFFD88E330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9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7C527-FDAA-44C1-AF68-B3D1CD3B39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196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9FDC8-499C-4DEE-82CA-AE747CD9C2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86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7A80A-7416-4017-946A-17B9057A73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333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E5703-8CAD-4C89-B632-5924B49D22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685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04D3-10CC-433B-B96B-F34A6684F4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383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D194-39C3-4620-A6AD-7E238CF5E8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038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26FD-9A8F-4333-83B5-7816BF23CD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160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D1EF-B12C-4147-B72D-9D8408EE84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327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86FA9A-9DB7-4170-B945-04C84ED9B7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imate.ncas.ac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z="7200" dirty="0" smtClean="0"/>
              <a:t>APE</a:t>
            </a:r>
            <a:r>
              <a:rPr lang="ja-JP" altLang="en-US" sz="7200" dirty="0" smtClean="0"/>
              <a:t>設定を用いた雲の寿命に関する検討を始めました</a:t>
            </a:r>
            <a:endParaRPr lang="en-US" altLang="ja-JP" sz="5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41168"/>
            <a:ext cx="6400800" cy="108012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石渡正樹</a:t>
            </a:r>
            <a:endParaRPr lang="ja-JP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accent2"/>
                </a:solidFill>
              </a:rPr>
              <a:t>目的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ja-JP" altLang="en-US" sz="2800" dirty="0" smtClean="0"/>
              <a:t>地球設定の計算では</a:t>
            </a:r>
            <a:r>
              <a:rPr kumimoji="0" lang="en-US" altLang="ja-JP" sz="2800" dirty="0"/>
              <a:t>, </a:t>
            </a:r>
            <a:r>
              <a:rPr kumimoji="0" lang="ja-JP" altLang="en-US" sz="2800" dirty="0" smtClean="0"/>
              <a:t>雲の消滅時間</a:t>
            </a:r>
            <a:r>
              <a:rPr kumimoji="0" lang="en-US" altLang="ja-JP" sz="2800" dirty="0" smtClean="0"/>
              <a:t>CLT=1500sec</a:t>
            </a:r>
            <a:r>
              <a:rPr kumimoji="0" lang="ja-JP" altLang="en-US" sz="2800" dirty="0" smtClean="0"/>
              <a:t>にすると</a:t>
            </a:r>
            <a:r>
              <a:rPr kumimoji="0" lang="ja-JP" altLang="en-US" sz="2800" dirty="0" smtClean="0"/>
              <a:t>放射収支がかなりあう</a:t>
            </a:r>
            <a:endParaRPr kumimoji="0" lang="en-US" altLang="ja-JP" sz="28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しかし、これをそのまま他の設定で使う、というのは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許されないような気がする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ここでは、水</a:t>
            </a:r>
            <a:r>
              <a:rPr lang="ja-JP" altLang="en-US" sz="2800" dirty="0"/>
              <a:t>惑星設定を用いた</a:t>
            </a:r>
            <a:r>
              <a:rPr lang="en-US" altLang="ja-JP" sz="2800" dirty="0"/>
              <a:t>Cloud Life Time</a:t>
            </a:r>
            <a:r>
              <a:rPr lang="ja-JP" altLang="en-US" sz="2800" dirty="0"/>
              <a:t>の検討をしたい</a:t>
            </a:r>
            <a:endParaRPr lang="en-US" altLang="ja-JP" sz="2800" dirty="0"/>
          </a:p>
          <a:p>
            <a:pPr lvl="1" eaLnBrk="1" hangingPunct="1">
              <a:lnSpc>
                <a:spcPct val="90000"/>
              </a:lnSpc>
            </a:pPr>
            <a:r>
              <a:rPr kumimoji="0" lang="ja-JP" altLang="en-US" sz="2400" dirty="0" smtClean="0"/>
              <a:t>同期回転惑星実験、太陽定数増加実験などに使う値を決めたい</a:t>
            </a:r>
            <a:endParaRPr kumimoji="0" lang="ja-JP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 smtClean="0"/>
              <a:t>期待すること： </a:t>
            </a:r>
            <a:r>
              <a:rPr lang="en-US" altLang="ja-JP" sz="2400" dirty="0" smtClean="0"/>
              <a:t>APE </a:t>
            </a:r>
            <a:r>
              <a:rPr lang="ja-JP" altLang="en-US" sz="2400" dirty="0" smtClean="0"/>
              <a:t>プロジェクトで行われた実験の結果にあうように（範囲内におさまるように）チューニングすることが</a:t>
            </a:r>
            <a:r>
              <a:rPr lang="ja-JP" altLang="en-US" sz="2400" dirty="0" smtClean="0"/>
              <a:t>できる？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</a:pPr>
            <a:r>
              <a:rPr kumimoji="0" lang="ja-JP" altLang="en-US" sz="2800" dirty="0" smtClean="0"/>
              <a:t>現状</a:t>
            </a:r>
            <a:r>
              <a:rPr kumimoji="0" lang="ja-JP" altLang="en-US" sz="2800" dirty="0" smtClean="0"/>
              <a:t>：まだ検討中</a:t>
            </a:r>
            <a:endParaRPr kumimoji="0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47" t="16008" r="7004" b="9556"/>
          <a:stretch/>
        </p:blipFill>
        <p:spPr>
          <a:xfrm>
            <a:off x="4307108" y="3140968"/>
            <a:ext cx="4729388" cy="3168352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accent2"/>
                </a:solidFill>
              </a:rPr>
              <a:t>参照相手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099"/>
            <a:ext cx="8229600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APE </a:t>
            </a:r>
            <a:r>
              <a:rPr lang="ja-JP" altLang="en-US" sz="2800" dirty="0" smtClean="0"/>
              <a:t>プロジェクト</a:t>
            </a:r>
            <a:endParaRPr lang="en-US" altLang="ja-JP" sz="2800" dirty="0" smtClean="0"/>
          </a:p>
          <a:p>
            <a:pPr lvl="1" eaLnBrk="1" hangingPunct="1">
              <a:lnSpc>
                <a:spcPct val="90000"/>
              </a:lnSpc>
            </a:pPr>
            <a:r>
              <a:rPr kumimoji="0" lang="ja-JP" altLang="en-US" sz="2400" dirty="0"/>
              <a:t>水</a:t>
            </a:r>
            <a:r>
              <a:rPr kumimoji="0" lang="ja-JP" altLang="en-US" sz="2400" dirty="0" smtClean="0"/>
              <a:t>惑星実験 </a:t>
            </a:r>
            <a:r>
              <a:rPr kumimoji="0" lang="en-US" altLang="ja-JP" sz="2400" dirty="0" smtClean="0"/>
              <a:t>(</a:t>
            </a:r>
            <a:r>
              <a:rPr kumimoji="0" lang="en-US" altLang="ja-JP" sz="2400" dirty="0" smtClean="0"/>
              <a:t>SST </a:t>
            </a:r>
            <a:r>
              <a:rPr kumimoji="0" lang="ja-JP" altLang="en-US" sz="2400" dirty="0" smtClean="0"/>
              <a:t>固定</a:t>
            </a:r>
            <a:r>
              <a:rPr kumimoji="0" lang="en-US" altLang="ja-JP" sz="2400" dirty="0" smtClean="0"/>
              <a:t>)</a:t>
            </a:r>
            <a:r>
              <a:rPr kumimoji="0" lang="ja-JP" altLang="en-US" sz="2400" dirty="0" smtClean="0"/>
              <a:t>を</a:t>
            </a:r>
            <a:r>
              <a:rPr kumimoji="0" lang="ja-JP" altLang="en-US" sz="2400" dirty="0" smtClean="0"/>
              <a:t>通じてモデル</a:t>
            </a:r>
            <a:r>
              <a:rPr kumimoji="0" lang="ja-JP" altLang="en-US" sz="2400" dirty="0" smtClean="0"/>
              <a:t>の相互比較</a:t>
            </a:r>
            <a:endParaRPr kumimoji="0" lang="en-US" altLang="ja-JP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/>
              <a:t>APE </a:t>
            </a:r>
            <a:r>
              <a:rPr lang="ja-JP" altLang="en-US" sz="2400" dirty="0"/>
              <a:t>ホームページ：</a:t>
            </a:r>
            <a:r>
              <a:rPr lang="en-US" altLang="ja-JP" sz="2400" dirty="0"/>
              <a:t>http://www.met.reading.ac.uk/~mike/APE</a:t>
            </a:r>
            <a:r>
              <a:rPr lang="en-US" altLang="ja-JP" sz="2400" dirty="0" smtClean="0"/>
              <a:t>/</a:t>
            </a:r>
            <a:endParaRPr kumimoji="0" lang="en-US" altLang="ja-JP" sz="2400" dirty="0" smtClean="0"/>
          </a:p>
          <a:p>
            <a:pPr lvl="1" eaLnBrk="1" hangingPunct="1">
              <a:lnSpc>
                <a:spcPct val="90000"/>
              </a:lnSpc>
            </a:pPr>
            <a:r>
              <a:rPr kumimoji="0" lang="en-US" altLang="ja-JP" sz="2400" dirty="0" smtClean="0"/>
              <a:t>THE APE ATLAS</a:t>
            </a:r>
            <a:r>
              <a:rPr kumimoji="0" lang="ja-JP" altLang="en-US" sz="2400" dirty="0" smtClean="0"/>
              <a:t>：</a:t>
            </a:r>
            <a:r>
              <a:rPr kumimoji="0" lang="en-US" altLang="ja-JP" sz="2400" dirty="0" smtClean="0"/>
              <a:t/>
            </a:r>
            <a:br>
              <a:rPr kumimoji="0" lang="en-US" altLang="ja-JP" sz="2400" dirty="0" smtClean="0"/>
            </a:br>
            <a:r>
              <a:rPr kumimoji="0" lang="en-US" altLang="ja-JP" sz="2400" dirty="0" smtClean="0"/>
              <a:t>Williamson et al. (2012), </a:t>
            </a:r>
            <a:br>
              <a:rPr kumimoji="0" lang="en-US" altLang="ja-JP" sz="2400" dirty="0" smtClean="0"/>
            </a:br>
            <a:r>
              <a:rPr kumimoji="0" lang="en-US" altLang="ja-JP" sz="2400" dirty="0" smtClean="0"/>
              <a:t>NCAR Technical Note </a:t>
            </a:r>
            <a:br>
              <a:rPr kumimoji="0" lang="en-US" altLang="ja-JP" sz="2400" dirty="0" smtClean="0"/>
            </a:br>
            <a:r>
              <a:rPr kumimoji="0" lang="en-US" altLang="ja-JP" sz="2400" dirty="0" smtClean="0"/>
              <a:t>NCAR/TN-484+STR, </a:t>
            </a:r>
            <a:br>
              <a:rPr kumimoji="0" lang="en-US" altLang="ja-JP" sz="2400" dirty="0" smtClean="0"/>
            </a:br>
            <a:r>
              <a:rPr kumimoji="0" lang="en-US" altLang="ja-JP" sz="2400" dirty="0" smtClean="0"/>
              <a:t>DOI:10.5065/D6FF3QBR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データは以下</a:t>
            </a:r>
            <a:r>
              <a:rPr lang="ja-JP" altLang="en-US" sz="2400" dirty="0" smtClean="0"/>
              <a:t>で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アーカイブ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>
                <a:hlinkClick r:id="rId3"/>
              </a:rPr>
              <a:t>http://</a:t>
            </a:r>
            <a:r>
              <a:rPr lang="en-US" altLang="ja-JP" sz="2400" dirty="0" smtClean="0">
                <a:hlinkClick r:id="rId3"/>
              </a:rPr>
              <a:t>climate.ncas.ac.uk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/</a:t>
            </a:r>
            <a:r>
              <a:rPr lang="en-US" altLang="ja-JP" sz="2400" dirty="0"/>
              <a:t>ape/data.html</a:t>
            </a:r>
            <a:endParaRPr kumimoji="0" lang="ja-JP" altLang="en-US" sz="2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80112" y="2771636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THE APE ATLAS, </a:t>
            </a:r>
            <a:r>
              <a:rPr kumimoji="1" lang="ja-JP" altLang="en-US" dirty="0" smtClean="0"/>
              <a:t>表</a:t>
            </a:r>
            <a:r>
              <a:rPr kumimoji="1" lang="en-US" altLang="ja-JP" dirty="0" smtClean="0"/>
              <a:t>3.1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7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accent2"/>
                </a:solidFill>
              </a:rPr>
              <a:t>使用したモデル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dcpam5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20140630-2</a:t>
            </a:r>
            <a:r>
              <a:rPr lang="ja-JP" altLang="en-US" sz="2800" dirty="0" smtClean="0"/>
              <a:t>版</a:t>
            </a:r>
            <a:endParaRPr kumimoji="0" lang="ja-JP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800" dirty="0"/>
              <a:t>SST: APE</a:t>
            </a:r>
            <a:r>
              <a:rPr kumimoji="0" lang="ja-JP" altLang="en-US" sz="2800" dirty="0"/>
              <a:t>実験の</a:t>
            </a:r>
            <a:r>
              <a:rPr kumimoji="0" lang="en-US" altLang="ja-JP" sz="2800" dirty="0"/>
              <a:t>Control </a:t>
            </a:r>
            <a:r>
              <a:rPr kumimoji="0" lang="ja-JP" altLang="en-US" sz="2800" dirty="0"/>
              <a:t>ケース</a:t>
            </a:r>
            <a:r>
              <a:rPr kumimoji="0" lang="en-US" altLang="ja-JP" sz="2800" dirty="0"/>
              <a:t/>
            </a:r>
            <a:br>
              <a:rPr kumimoji="0" lang="en-US" altLang="ja-JP" sz="2800" dirty="0"/>
            </a:br>
            <a:r>
              <a:rPr kumimoji="0" lang="en-US" altLang="ja-JP" sz="2800" dirty="0"/>
              <a:t>Neale and Hoskins (2000)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物理過程</a:t>
            </a:r>
            <a:endParaRPr lang="en-US" altLang="ja-JP" sz="2800" dirty="0"/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err="1" smtClean="0"/>
              <a:t>dcpam</a:t>
            </a:r>
            <a:r>
              <a:rPr lang="ja-JP" altLang="en-US" sz="2400" dirty="0" smtClean="0"/>
              <a:t>計算例の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「</a:t>
            </a:r>
            <a:r>
              <a:rPr lang="en-US" altLang="ja-JP" sz="2400" dirty="0" smtClean="0"/>
              <a:t>Neale and Hoskins (2000)</a:t>
            </a:r>
            <a:br>
              <a:rPr lang="en-US" altLang="ja-JP" sz="2400" dirty="0" smtClean="0"/>
            </a:br>
            <a:r>
              <a:rPr lang="ja-JP" altLang="en-US" sz="2400" dirty="0" smtClean="0"/>
              <a:t>の水惑星実験」と同じ設定</a:t>
            </a:r>
            <a:endParaRPr lang="en-US" altLang="ja-JP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 smtClean="0"/>
              <a:t>物理過程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放射：</a:t>
            </a:r>
            <a:r>
              <a:rPr lang="en-US" altLang="ja-JP" sz="2400" dirty="0" smtClean="0"/>
              <a:t>Chou et al. (2001), </a:t>
            </a:r>
            <a:br>
              <a:rPr lang="en-US" altLang="ja-JP" sz="2400" dirty="0" smtClean="0"/>
            </a:br>
            <a:r>
              <a:rPr lang="ja-JP" altLang="en-US" sz="2400" dirty="0" smtClean="0"/>
              <a:t>積雲対流</a:t>
            </a:r>
            <a:r>
              <a:rPr lang="en-US" altLang="ja-JP" sz="2400" dirty="0" smtClean="0"/>
              <a:t>: relaxed Arakawa-Schubert</a:t>
            </a:r>
            <a:br>
              <a:rPr lang="en-US" altLang="ja-JP" sz="2400" dirty="0" smtClean="0"/>
            </a:br>
            <a:r>
              <a:rPr lang="ja-JP" altLang="en-US" sz="2400" dirty="0" smtClean="0"/>
              <a:t>鉛直乱流拡散：</a:t>
            </a:r>
            <a:r>
              <a:rPr lang="en-US" altLang="ja-JP" sz="2400" dirty="0" smtClean="0"/>
              <a:t>Mellor and Yamada (1982) level2.5</a:t>
            </a:r>
            <a:br>
              <a:rPr lang="en-US" altLang="ja-JP" sz="2400" dirty="0" smtClean="0"/>
            </a:br>
            <a:r>
              <a:rPr lang="ja-JP" altLang="en-US" sz="2400" dirty="0" smtClean="0"/>
              <a:t>地表面フラックス： </a:t>
            </a:r>
            <a:r>
              <a:rPr lang="en-US" altLang="ja-JP" sz="2400" dirty="0" err="1" smtClean="0"/>
              <a:t>Beljaars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Hotslag</a:t>
            </a:r>
            <a:r>
              <a:rPr lang="en-US" altLang="ja-JP" sz="2400" dirty="0" smtClean="0"/>
              <a:t> (1991)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 smtClean="0"/>
              <a:t>日射：日変化あり</a:t>
            </a:r>
            <a:endParaRPr lang="en-US" altLang="ja-JP" sz="24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6" t="18421" r="11064" b="15414"/>
          <a:stretch/>
        </p:blipFill>
        <p:spPr>
          <a:xfrm>
            <a:off x="5314960" y="1972365"/>
            <a:ext cx="3829040" cy="217671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451062" y="1684333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SST</a:t>
            </a:r>
            <a:r>
              <a:rPr kumimoji="1" lang="ja-JP" altLang="en-US" dirty="0" smtClean="0"/>
              <a:t>南北分布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850900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accent2"/>
                </a:solidFill>
              </a:rPr>
              <a:t>大気上端</a:t>
            </a:r>
            <a:r>
              <a:rPr lang="ja-JP" altLang="en-US" dirty="0" smtClean="0">
                <a:solidFill>
                  <a:schemeClr val="accent2"/>
                </a:solidFill>
              </a:rPr>
              <a:t>正味短波フラックス</a:t>
            </a:r>
            <a:endParaRPr lang="ja-JP" altLang="en-US" dirty="0" smtClean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157788"/>
            <a:ext cx="8229600" cy="14684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4000" smtClean="0"/>
          </a:p>
          <a:p>
            <a:pPr eaLnBrk="1" hangingPunct="1">
              <a:buFontTx/>
              <a:buNone/>
            </a:pPr>
            <a:endParaRPr lang="en-US" altLang="ja-JP" sz="400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0" t="31653" r="26170" b="19926"/>
          <a:stretch/>
        </p:blipFill>
        <p:spPr>
          <a:xfrm>
            <a:off x="179512" y="1412776"/>
            <a:ext cx="7488832" cy="490122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868144" y="128153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黒：</a:t>
            </a:r>
            <a:r>
              <a:rPr lang="en-US" altLang="ja-JP" dirty="0" smtClean="0"/>
              <a:t>dcpam5</a:t>
            </a:r>
          </a:p>
          <a:p>
            <a:r>
              <a:rPr lang="ja-JP" altLang="en-US" dirty="0" smtClean="0"/>
              <a:t>それ以外：</a:t>
            </a:r>
            <a:r>
              <a:rPr kumimoji="1" lang="en-US" altLang="ja-JP" dirty="0" smtClean="0"/>
              <a:t>APE </a:t>
            </a:r>
            <a:r>
              <a:rPr kumimoji="1" lang="ja-JP" altLang="en-US" dirty="0" smtClean="0"/>
              <a:t>結果</a:t>
            </a:r>
            <a:endParaRPr kumimoji="1" lang="en-US" altLang="ja-JP" dirty="0" smtClean="0"/>
          </a:p>
          <a:p>
            <a:r>
              <a:rPr lang="en-US" altLang="ja-JP" dirty="0" smtClean="0"/>
              <a:t>(ECMWF, </a:t>
            </a:r>
            <a:r>
              <a:rPr lang="en-US" altLang="ja-JP" dirty="0" err="1" smtClean="0"/>
              <a:t>ukmo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は書いてない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47864" y="3933056"/>
            <a:ext cx="22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Dcpam5(CLT=1500)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84168" y="3429000"/>
            <a:ext cx="21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Dcpam5(CLT=900)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accent2"/>
                </a:solidFill>
              </a:rPr>
              <a:t>OLR</a:t>
            </a:r>
            <a:endParaRPr lang="ja-JP" altLang="en-US" dirty="0" smtClean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157788"/>
            <a:ext cx="8229600" cy="14684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4000" dirty="0" smtClean="0"/>
          </a:p>
          <a:p>
            <a:pPr eaLnBrk="1" hangingPunct="1">
              <a:buFontTx/>
              <a:buNone/>
            </a:pPr>
            <a:endParaRPr lang="en-US" altLang="ja-JP" sz="40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2" t="31654" r="26808" b="20225"/>
          <a:stretch/>
        </p:blipFill>
        <p:spPr>
          <a:xfrm>
            <a:off x="467544" y="1484784"/>
            <a:ext cx="7297111" cy="482453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868144" y="128153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黒：</a:t>
            </a:r>
            <a:r>
              <a:rPr lang="en-US" altLang="ja-JP" dirty="0" smtClean="0"/>
              <a:t>dcpam5</a:t>
            </a:r>
          </a:p>
          <a:p>
            <a:r>
              <a:rPr lang="ja-JP" altLang="en-US" dirty="0" smtClean="0"/>
              <a:t>それ以外：</a:t>
            </a:r>
            <a:r>
              <a:rPr kumimoji="1" lang="en-US" altLang="ja-JP" dirty="0" smtClean="0"/>
              <a:t>APE </a:t>
            </a:r>
            <a:r>
              <a:rPr kumimoji="1" lang="ja-JP" altLang="en-US" dirty="0" smtClean="0"/>
              <a:t>結果</a:t>
            </a:r>
            <a:endParaRPr kumimoji="1" lang="en-US" altLang="ja-JP" dirty="0" smtClean="0"/>
          </a:p>
          <a:p>
            <a:r>
              <a:rPr lang="en-US" altLang="ja-JP" dirty="0" smtClean="0"/>
              <a:t>(ECMWF, </a:t>
            </a:r>
            <a:r>
              <a:rPr lang="en-US" altLang="ja-JP" dirty="0" err="1" smtClean="0"/>
              <a:t>ukmo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は書いてない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16086" y="4859868"/>
            <a:ext cx="226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Dcpam5(CLT=1500)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2160" y="3131676"/>
            <a:ext cx="21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Dcpam5(CLT=900)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40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8509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accent2"/>
                </a:solidFill>
              </a:rPr>
              <a:t>短波放射による温度変化率</a:t>
            </a:r>
            <a:endParaRPr lang="ja-JP" altLang="en-US" dirty="0" smtClean="0">
              <a:solidFill>
                <a:schemeClr val="accent2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3" t="18259" r="11729" b="14893"/>
          <a:stretch/>
        </p:blipFill>
        <p:spPr>
          <a:xfrm>
            <a:off x="739904" y="3068960"/>
            <a:ext cx="2751976" cy="154073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942981" y="278872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AGU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" t="19023" r="8511" b="14044"/>
          <a:stretch/>
        </p:blipFill>
        <p:spPr>
          <a:xfrm>
            <a:off x="1763687" y="1305184"/>
            <a:ext cx="2639123" cy="147574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963937" y="971436"/>
            <a:ext cx="2456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dcpam</a:t>
            </a:r>
            <a:r>
              <a:rPr kumimoji="1" lang="en-US" altLang="ja-JP" dirty="0" smtClean="0"/>
              <a:t>(CLT=1500sec)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9" t="18658" r="8087" b="16103"/>
          <a:stretch/>
        </p:blipFill>
        <p:spPr>
          <a:xfrm>
            <a:off x="4644008" y="1294828"/>
            <a:ext cx="2744777" cy="14861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869430" y="971436"/>
            <a:ext cx="2328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d</a:t>
            </a:r>
            <a:r>
              <a:rPr kumimoji="1" lang="en-US" altLang="ja-JP" dirty="0" err="1" smtClean="0"/>
              <a:t>cpam</a:t>
            </a:r>
            <a:r>
              <a:rPr kumimoji="1" lang="en-US" altLang="ja-JP" dirty="0" smtClean="0"/>
              <a:t>(CLT=900sec)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 t="17219" r="11489" b="17685"/>
          <a:stretch/>
        </p:blipFill>
        <p:spPr>
          <a:xfrm>
            <a:off x="3419872" y="3068960"/>
            <a:ext cx="2778430" cy="153804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483973" y="286073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DWD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" t="19624" r="11915" b="16880"/>
          <a:stretch/>
        </p:blipFill>
        <p:spPr>
          <a:xfrm>
            <a:off x="6119645" y="3133792"/>
            <a:ext cx="2772835" cy="150491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978932" y="2860731"/>
            <a:ext cx="11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K1JAPAN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39" t="85022" r="33090" b="2165"/>
          <a:stretch/>
        </p:blipFill>
        <p:spPr>
          <a:xfrm>
            <a:off x="3099671" y="6120398"/>
            <a:ext cx="3088673" cy="69297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" t="16021" r="11510" b="17314"/>
          <a:stretch/>
        </p:blipFill>
        <p:spPr>
          <a:xfrm>
            <a:off x="827584" y="4483268"/>
            <a:ext cx="2679968" cy="154674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907704" y="4283804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LASG</a:t>
            </a:r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7" t="17472" r="11510" b="15895"/>
          <a:stretch/>
        </p:blipFill>
        <p:spPr>
          <a:xfrm>
            <a:off x="3445488" y="4544218"/>
            <a:ext cx="2825512" cy="1621086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525397" y="435581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NCAR</a:t>
            </a:r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7" t="20335" r="11510" b="15712"/>
          <a:stretch/>
        </p:blipFill>
        <p:spPr>
          <a:xfrm>
            <a:off x="6271000" y="4632370"/>
            <a:ext cx="2623762" cy="1444782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7223229" y="435581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NSIPP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3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accent2"/>
                </a:solidFill>
              </a:rPr>
              <a:t>まとめ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 eaLnBrk="1" hangingPunct="1"/>
            <a:r>
              <a:rPr kumimoji="0" lang="en-US" altLang="ja-JP" dirty="0" smtClean="0"/>
              <a:t>CLT</a:t>
            </a:r>
            <a:r>
              <a:rPr kumimoji="0" lang="ja-JP" altLang="en-US" dirty="0" smtClean="0"/>
              <a:t>をもっと小さい値（</a:t>
            </a:r>
            <a:r>
              <a:rPr kumimoji="0" lang="en-US" altLang="ja-JP" dirty="0" smtClean="0"/>
              <a:t>500</a:t>
            </a:r>
            <a:r>
              <a:rPr kumimoji="0" lang="ja-JP" altLang="en-US" dirty="0" smtClean="0"/>
              <a:t>秒とか</a:t>
            </a:r>
            <a:r>
              <a:rPr kumimoji="0" lang="en-US" altLang="ja-JP" dirty="0" smtClean="0"/>
              <a:t>300</a:t>
            </a:r>
            <a:r>
              <a:rPr kumimoji="0" lang="ja-JP" altLang="en-US" dirty="0" smtClean="0"/>
              <a:t>秒）にすると</a:t>
            </a:r>
            <a:r>
              <a:rPr kumimoji="0" lang="en-US" altLang="ja-JP" dirty="0" smtClean="0"/>
              <a:t>OLR</a:t>
            </a:r>
            <a:r>
              <a:rPr kumimoji="0" lang="ja-JP" altLang="en-US" dirty="0" smtClean="0"/>
              <a:t>も正味太陽放射も</a:t>
            </a:r>
            <a:r>
              <a:rPr kumimoji="0" lang="en-US" altLang="ja-JP" dirty="0" smtClean="0"/>
              <a:t>APE</a:t>
            </a:r>
            <a:r>
              <a:rPr kumimoji="0" lang="ja-JP" altLang="en-US" dirty="0" smtClean="0"/>
              <a:t>実験結果のモデルによる差異の範囲内におさまるのかもしれない。いや、</a:t>
            </a:r>
            <a:r>
              <a:rPr kumimoji="0" lang="en-US" altLang="ja-JP" dirty="0" smtClean="0"/>
              <a:t>OLR</a:t>
            </a:r>
            <a:r>
              <a:rPr kumimoji="0" lang="ja-JP" altLang="en-US" dirty="0" smtClean="0"/>
              <a:t>がダメ</a:t>
            </a:r>
            <a:r>
              <a:rPr kumimoji="0" lang="ja-JP" altLang="en-US" smtClean="0"/>
              <a:t>かもしれない</a:t>
            </a:r>
            <a:r>
              <a:rPr kumimoji="0" lang="ja-JP" altLang="en-US"/>
              <a:t>けど</a:t>
            </a:r>
            <a:endParaRPr kumimoji="0" lang="en-US" altLang="ja-JP" dirty="0"/>
          </a:p>
          <a:p>
            <a:pPr eaLnBrk="1" hangingPunct="1"/>
            <a:r>
              <a:rPr kumimoji="0" lang="ja-JP" altLang="en-US" dirty="0" smtClean="0"/>
              <a:t>他の物理量の違いも見ておくべきだろう</a:t>
            </a:r>
            <a:endParaRPr kumimoji="0" lang="en-US" altLang="ja-JP" dirty="0" smtClean="0"/>
          </a:p>
          <a:p>
            <a:pPr lvl="1" eaLnBrk="1" hangingPunct="1"/>
            <a:r>
              <a:rPr kumimoji="0" lang="ja-JP" altLang="en-US" dirty="0" smtClean="0"/>
              <a:t>鉛直積分雲水量、アルベドは</a:t>
            </a:r>
            <a:r>
              <a:rPr kumimoji="0" lang="en-US" altLang="ja-JP" dirty="0" smtClean="0"/>
              <a:t>APE </a:t>
            </a:r>
            <a:r>
              <a:rPr kumimoji="0" lang="ja-JP" altLang="en-US" dirty="0" smtClean="0"/>
              <a:t>データが存在</a:t>
            </a:r>
            <a:endParaRPr kumimoji="0" lang="en-US" altLang="ja-JP" dirty="0" smtClean="0"/>
          </a:p>
        </p:txBody>
      </p:sp>
      <p:sp>
        <p:nvSpPr>
          <p:cNvPr id="184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AEDEF5-C3A4-46F6-B3EA-417F89FB56F6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230</Words>
  <Application>Microsoft Office PowerPoint</Application>
  <PresentationFormat>画面に合わせる (4:3)</PresentationFormat>
  <Paragraphs>56</Paragraphs>
  <Slides>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標準デザイン</vt:lpstr>
      <vt:lpstr>APE設定を用いた雲の寿命に関する検討を始めました</vt:lpstr>
      <vt:lpstr>目的</vt:lpstr>
      <vt:lpstr>参照相手</vt:lpstr>
      <vt:lpstr>使用したモデル</vt:lpstr>
      <vt:lpstr>大気上端正味短波フラックス</vt:lpstr>
      <vt:lpstr>OLR</vt:lpstr>
      <vt:lpstr>短波放射による温度変化率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基礎地学</dc:title>
  <dc:creator>momoko</dc:creator>
  <cp:lastModifiedBy>momoko</cp:lastModifiedBy>
  <cp:revision>165</cp:revision>
  <cp:lastPrinted>2014-10-01T23:47:12Z</cp:lastPrinted>
  <dcterms:created xsi:type="dcterms:W3CDTF">2007-10-17T00:42:29Z</dcterms:created>
  <dcterms:modified xsi:type="dcterms:W3CDTF">2015-07-01T03:47:57Z</dcterms:modified>
</cp:coreProperties>
</file>