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5" r:id="rId10"/>
    <p:sldId id="264" r:id="rId11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F2BFFC-E1DA-4AB3-B908-0009F226E5D5}" type="datetimeFigureOut">
              <a:rPr kumimoji="1" lang="ja-JP" altLang="en-US" smtClean="0"/>
              <a:t>2014/4/4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9ED9A1-CC05-4DC6-B733-8EC44F332B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94789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図は </a:t>
            </a:r>
            <a:r>
              <a:rPr kumimoji="1" lang="en-US" altLang="ja-JP" dirty="0" err="1" smtClean="0"/>
              <a:t>Ls</a:t>
            </a:r>
            <a:r>
              <a:rPr kumimoji="1" lang="en-US" altLang="ja-JP" dirty="0" smtClean="0"/>
              <a:t>=180</a:t>
            </a:r>
            <a:r>
              <a:rPr kumimoji="1" lang="en-US" altLang="ja-JP" baseline="0" dirty="0" smtClean="0"/>
              <a:t> </a:t>
            </a:r>
            <a:r>
              <a:rPr kumimoji="1" lang="ja-JP" altLang="en-US" baseline="0" dirty="0" smtClean="0"/>
              <a:t>のときのローカルタイム</a:t>
            </a:r>
            <a:r>
              <a:rPr kumimoji="1" lang="en-US" altLang="ja-JP" baseline="0" dirty="0" smtClean="0"/>
              <a:t>. </a:t>
            </a:r>
            <a:r>
              <a:rPr kumimoji="1" lang="ja-JP" altLang="en-US" baseline="0" dirty="0" smtClean="0"/>
              <a:t>緯度</a:t>
            </a:r>
            <a:r>
              <a:rPr kumimoji="1" lang="en-US" altLang="ja-JP" baseline="0" dirty="0" smtClean="0"/>
              <a:t>, </a:t>
            </a:r>
            <a:r>
              <a:rPr kumimoji="1" lang="ja-JP" altLang="en-US" baseline="0" dirty="0" smtClean="0"/>
              <a:t>経度はマーズパスファインダーが降り立った場所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ED9A1-CC05-4DC6-B733-8EC44F332B57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48054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2014/4/4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2014/4/4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2014/4/4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2014/4/4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2014/4/4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2014/4/4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2014/4/4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2014/4/4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2014/4/4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2014/4/4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2014/4/4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2014/4/4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maru.bonyari.jp/texclip/texclip.php?s=\begin%7balign*%7d%0aF_d%20%26%3D%20\alpha_D%20\times%20\eta%20\times%20F_s,%20\\%0a\eta%20%26%3D%201%20-%20b%20\\%0ab%20%26%3D%20\frac%7b(p_s%5e%7b\chi%20%2B%201%7d%20-%20p_%7btop%7d%5e%7b\chi%20%2B%201%7d)%7d%7b(p_s%20-%20p_%7btop%7d)(\chi%20%2B%201)p_s%5e%7b\chi%7d%7d%0a\end%7balign*%7d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maru.bonyari.jp/texclip/texclip.php?s=\begin%7balign*%7d%0a\alpha_D%20%3D%2010%5e%7b-10%7d%0a\end%7balign*%7d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maru.bonyari.jp/texclip/texclip.php?s=\begin%7balign*%7d%0a\alpha_D%20%3D%2010%5e%7b-9%7d%20\sim%2010%5e%7b-8%7d%0a\end%7balign*%7d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maru.bonyari.jp/texclip/texclip.php?s=\begin%7balign*%7d%0aF_d%20%26%3D%20\alpha_D%20\times%20\eta%20\times%20F_s,%20\\%0a\eta%20%26%3D%201%20-%20b%20\\%0ab%20%26%3D%20\frac%7b(p_s%5e%7b\chi%20%2B%201%7d%20-%20p_%7btop%7d%5e%7b\chi%20%2B%201%7d)%7d%7b(p_s%20-%20p_%7btop%7d)(\chi%20%2B%201)p_s%5e%7b\chi%7d%7d%0a\end%7balign*%7d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火星</a:t>
            </a:r>
            <a:r>
              <a:rPr lang="ja-JP" altLang="en-US" dirty="0" smtClean="0"/>
              <a:t>ダストミーティング</a:t>
            </a:r>
            <a:r>
              <a:rPr lang="en-US" altLang="ja-JP" dirty="0" smtClean="0"/>
              <a:t>20140401</a:t>
            </a:r>
            <a:r>
              <a:rPr lang="ja-JP" altLang="en-US" dirty="0" smtClean="0"/>
              <a:t>報告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7429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今後どうするか？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517232"/>
          </a:xfrm>
        </p:spPr>
        <p:txBody>
          <a:bodyPr>
            <a:normAutofit fontScale="92500" lnSpcReduction="10000"/>
          </a:bodyPr>
          <a:lstStyle/>
          <a:p>
            <a:r>
              <a:rPr kumimoji="1" lang="ja-JP" altLang="en-US" dirty="0" smtClean="0"/>
              <a:t>効率因子はもっと大きい値にして出てくる値を </a:t>
            </a:r>
            <a:r>
              <a:rPr kumimoji="1" lang="en-US" altLang="ja-JP" dirty="0" err="1" smtClean="0"/>
              <a:t>Kahre</a:t>
            </a:r>
            <a:r>
              <a:rPr kumimoji="1" lang="en-US" altLang="ja-JP" dirty="0" smtClean="0"/>
              <a:t> et al 2006 </a:t>
            </a:r>
            <a:r>
              <a:rPr kumimoji="1" lang="ja-JP" altLang="en-US" dirty="0" smtClean="0"/>
              <a:t>に合わせる</a:t>
            </a:r>
            <a:r>
              <a:rPr kumimoji="1" lang="en-US" altLang="ja-JP" dirty="0" smtClean="0"/>
              <a:t>?</a:t>
            </a:r>
          </a:p>
          <a:p>
            <a:pPr lvl="1"/>
            <a:r>
              <a:rPr lang="ja-JP" altLang="en-US" dirty="0"/>
              <a:t>効率因子</a:t>
            </a:r>
            <a:r>
              <a:rPr lang="ja-JP" altLang="en-US" dirty="0" smtClean="0"/>
              <a:t>はもともと値を合わせるためのもので意味があまりないから</a:t>
            </a:r>
            <a:endParaRPr kumimoji="1" lang="en-US" altLang="ja-JP" dirty="0" smtClean="0"/>
          </a:p>
          <a:p>
            <a:r>
              <a:rPr kumimoji="1" lang="ja-JP" altLang="en-US" dirty="0" smtClean="0"/>
              <a:t>対流層の上端の決め方を考える</a:t>
            </a:r>
            <a:r>
              <a:rPr kumimoji="1" lang="en-US" altLang="ja-JP" dirty="0" smtClean="0"/>
              <a:t>?</a:t>
            </a:r>
          </a:p>
          <a:p>
            <a:pPr lvl="1"/>
            <a:r>
              <a:rPr lang="ja-JP" altLang="en-US" dirty="0" smtClean="0"/>
              <a:t>現状</a:t>
            </a:r>
            <a:r>
              <a:rPr lang="ja-JP" altLang="en-US" dirty="0"/>
              <a:t>で</a:t>
            </a:r>
            <a:r>
              <a:rPr lang="ja-JP" altLang="en-US" dirty="0" smtClean="0"/>
              <a:t>は熱フラックスの符号が反転するところを上端としている</a:t>
            </a:r>
            <a:r>
              <a:rPr lang="en-US" altLang="ja-JP" dirty="0" smtClean="0"/>
              <a:t>(</a:t>
            </a:r>
            <a:r>
              <a:rPr lang="ja-JP" altLang="en-US" dirty="0" smtClean="0"/>
              <a:t>しかも値は格子点上のみ</a:t>
            </a:r>
            <a:r>
              <a:rPr lang="ja-JP" altLang="en-US" dirty="0"/>
              <a:t>で補正</a:t>
            </a:r>
            <a:r>
              <a:rPr lang="ja-JP" altLang="en-US" dirty="0" smtClean="0"/>
              <a:t>なし</a:t>
            </a:r>
            <a:r>
              <a:rPr lang="en-US" altLang="ja-JP" dirty="0" smtClean="0"/>
              <a:t>)</a:t>
            </a:r>
            <a:endParaRPr kumimoji="1" lang="en-US" altLang="ja-JP" dirty="0" smtClean="0"/>
          </a:p>
          <a:p>
            <a:pPr lvl="1"/>
            <a:r>
              <a:rPr lang="en-US" altLang="ja-JP" dirty="0" err="1" smtClean="0"/>
              <a:t>Kahre</a:t>
            </a:r>
            <a:r>
              <a:rPr lang="en-US" altLang="ja-JP" dirty="0" smtClean="0"/>
              <a:t> et al 2006 </a:t>
            </a:r>
            <a:r>
              <a:rPr lang="ja-JP" altLang="en-US" dirty="0" err="1" smtClean="0"/>
              <a:t>には</a:t>
            </a:r>
            <a:r>
              <a:rPr lang="ja-JP" altLang="en-US" dirty="0" smtClean="0"/>
              <a:t>どう決めているかは書いていなかった・・・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Newman et al 2002 </a:t>
            </a:r>
            <a:r>
              <a:rPr kumimoji="1" lang="ja-JP" altLang="en-US" dirty="0" smtClean="0"/>
              <a:t>には 擾乱の運動エネルギーが ある値</a:t>
            </a:r>
            <a:r>
              <a:rPr kumimoji="1" lang="en-US" altLang="ja-JP" dirty="0" smtClean="0"/>
              <a:t>(0.5 m</a:t>
            </a:r>
            <a:r>
              <a:rPr kumimoji="1" lang="en-US" altLang="ja-JP" baseline="30000" dirty="0" smtClean="0"/>
              <a:t>2</a:t>
            </a:r>
            <a:r>
              <a:rPr kumimoji="1" lang="en-US" altLang="ja-JP" dirty="0" smtClean="0"/>
              <a:t> s</a:t>
            </a:r>
            <a:r>
              <a:rPr kumimoji="1" lang="en-US" altLang="ja-JP" baseline="30000" dirty="0" smtClean="0"/>
              <a:t>-1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以下になる場所と書いてあった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ただし</a:t>
            </a:r>
            <a:r>
              <a:rPr lang="en-US" altLang="ja-JP" dirty="0" smtClean="0"/>
              <a:t>,</a:t>
            </a:r>
            <a:r>
              <a:rPr lang="ja-JP" altLang="en-US" dirty="0" smtClean="0"/>
              <a:t>対流層の上端を変えても値の変化は</a:t>
            </a:r>
            <a:r>
              <a:rPr lang="en-US" altLang="ja-JP" dirty="0" smtClean="0"/>
              <a:t>10</a:t>
            </a:r>
            <a:r>
              <a:rPr lang="en-US" altLang="ja-JP" baseline="30000" dirty="0" smtClean="0"/>
              <a:t>-1</a:t>
            </a:r>
            <a:r>
              <a:rPr lang="ja-JP" altLang="en-US" dirty="0" smtClean="0"/>
              <a:t>のオーダー程度な気がする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2080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今回起こっている問題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現状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DDA</a:t>
            </a:r>
            <a:r>
              <a:rPr kumimoji="1" lang="ja-JP" altLang="en-US" dirty="0" smtClean="0"/>
              <a:t>ダストパラメタリゼーションを </a:t>
            </a:r>
            <a:r>
              <a:rPr kumimoji="1" lang="en-US" altLang="ja-JP" dirty="0" err="1" smtClean="0"/>
              <a:t>dcpam</a:t>
            </a:r>
            <a:r>
              <a:rPr kumimoji="1" lang="en-US" altLang="ja-JP" dirty="0" smtClean="0"/>
              <a:t> 5 </a:t>
            </a:r>
            <a:r>
              <a:rPr kumimoji="1" lang="ja-JP" altLang="en-US" dirty="0" smtClean="0"/>
              <a:t>に導入中</a:t>
            </a:r>
            <a:endParaRPr kumimoji="1" lang="en-US" altLang="ja-JP" dirty="0" smtClean="0"/>
          </a:p>
          <a:p>
            <a:r>
              <a:rPr lang="ja-JP" altLang="en-US" dirty="0"/>
              <a:t>問題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DDA </a:t>
            </a:r>
            <a:r>
              <a:rPr kumimoji="1" lang="ja-JP" altLang="en-US" dirty="0" smtClean="0"/>
              <a:t>パラメタリゼーションによるダストフラックスの値が </a:t>
            </a:r>
            <a:r>
              <a:rPr kumimoji="1" lang="en-US" altLang="ja-JP" dirty="0" err="1" smtClean="0"/>
              <a:t>Kahre</a:t>
            </a:r>
            <a:r>
              <a:rPr kumimoji="1" lang="en-US" altLang="ja-JP" dirty="0" smtClean="0"/>
              <a:t> et al 2006 </a:t>
            </a:r>
            <a:r>
              <a:rPr kumimoji="1" lang="ja-JP" altLang="en-US" dirty="0" smtClean="0"/>
              <a:t>のものよりも極端に小さい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102400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 smtClean="0"/>
              <a:t>DDA </a:t>
            </a:r>
            <a:r>
              <a:rPr lang="ja-JP" altLang="en-US" dirty="0" smtClean="0"/>
              <a:t>ダストデビルパラメタリゼーション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268760"/>
            <a:ext cx="8686800" cy="5589240"/>
          </a:xfrm>
        </p:spPr>
        <p:txBody>
          <a:bodyPr>
            <a:normAutofit fontScale="85000" lnSpcReduction="20000"/>
          </a:bodyPr>
          <a:lstStyle/>
          <a:p>
            <a:r>
              <a:rPr kumimoji="1" lang="en-US" altLang="ja-JP" dirty="0" err="1" smtClean="0"/>
              <a:t>Renno</a:t>
            </a:r>
            <a:r>
              <a:rPr kumimoji="1" lang="en-US" altLang="ja-JP" dirty="0" smtClean="0"/>
              <a:t> et al 1998 </a:t>
            </a:r>
            <a:r>
              <a:rPr kumimoji="1" lang="ja-JP" altLang="en-US" dirty="0" smtClean="0"/>
              <a:t>に基づくダストデビルを対流熱エンジンとみなすモデル</a:t>
            </a:r>
            <a:endParaRPr kumimoji="1" lang="en-US" altLang="ja-JP" dirty="0" smtClean="0"/>
          </a:p>
          <a:p>
            <a:r>
              <a:rPr lang="ja-JP" altLang="en-US" dirty="0" smtClean="0"/>
              <a:t>地表面顕熱と対流層の厚さに比例する</a:t>
            </a:r>
            <a:r>
              <a:rPr lang="en-US" altLang="ja-JP" dirty="0" smtClean="0"/>
              <a:t>.</a:t>
            </a:r>
          </a:p>
          <a:p>
            <a:endParaRPr kumimoji="1" lang="en-US" altLang="ja-JP" dirty="0" smtClean="0"/>
          </a:p>
          <a:p>
            <a:endParaRPr lang="en-US" altLang="ja-JP" dirty="0"/>
          </a:p>
          <a:p>
            <a:endParaRPr kumimoji="1" lang="en-US" altLang="ja-JP" dirty="0" smtClean="0"/>
          </a:p>
          <a:p>
            <a:endParaRPr lang="en-US" altLang="ja-JP" dirty="0"/>
          </a:p>
          <a:p>
            <a:endParaRPr kumimoji="1" lang="en-US" altLang="ja-JP" dirty="0" smtClean="0"/>
          </a:p>
          <a:p>
            <a:endParaRPr lang="en-US" altLang="ja-JP" dirty="0" smtClean="0"/>
          </a:p>
          <a:p>
            <a:endParaRPr lang="en-US" altLang="ja-JP" dirty="0"/>
          </a:p>
          <a:p>
            <a:pPr marL="0" indent="0">
              <a:buNone/>
            </a:pPr>
            <a:r>
              <a:rPr lang="en-US" altLang="ja-JP" dirty="0" err="1" smtClean="0"/>
              <a:t>F</a:t>
            </a:r>
            <a:r>
              <a:rPr lang="en-US" altLang="ja-JP" baseline="-25000" dirty="0" err="1" smtClean="0"/>
              <a:t>d</a:t>
            </a:r>
            <a:r>
              <a:rPr lang="en-US" altLang="ja-JP" dirty="0" smtClean="0"/>
              <a:t> : </a:t>
            </a:r>
            <a:r>
              <a:rPr lang="ja-JP" altLang="en-US" dirty="0" smtClean="0"/>
              <a:t>ダストの鉛直フラックス</a:t>
            </a:r>
            <a:r>
              <a:rPr lang="en-US" altLang="ja-JP" dirty="0" smtClean="0"/>
              <a:t>(kg m</a:t>
            </a:r>
            <a:r>
              <a:rPr lang="en-US" altLang="ja-JP" baseline="30000" dirty="0" smtClean="0"/>
              <a:t>-2</a:t>
            </a:r>
            <a:r>
              <a:rPr lang="en-US" altLang="ja-JP" dirty="0" smtClean="0"/>
              <a:t> s</a:t>
            </a:r>
            <a:r>
              <a:rPr lang="en-US" altLang="ja-JP" baseline="30000" dirty="0" smtClean="0"/>
              <a:t>-1</a:t>
            </a:r>
            <a:r>
              <a:rPr lang="en-US" altLang="ja-JP" dirty="0" smtClean="0"/>
              <a:t>), </a:t>
            </a:r>
            <a:r>
              <a:rPr kumimoji="1" lang="en-US" altLang="ja-JP" dirty="0" smtClean="0"/>
              <a:t>α</a:t>
            </a:r>
            <a:r>
              <a:rPr kumimoji="1" lang="en-US" altLang="ja-JP" baseline="-25000" dirty="0" smtClean="0"/>
              <a:t>D</a:t>
            </a:r>
            <a:r>
              <a:rPr kumimoji="1" lang="en-US" altLang="ja-JP" dirty="0" smtClean="0"/>
              <a:t>:</a:t>
            </a:r>
            <a:r>
              <a:rPr kumimoji="1" lang="ja-JP" altLang="en-US" dirty="0" smtClean="0"/>
              <a:t>効率因子</a:t>
            </a:r>
            <a:r>
              <a:rPr kumimoji="1" lang="en-US" altLang="ja-JP" dirty="0" smtClean="0"/>
              <a:t>(kg J</a:t>
            </a:r>
            <a:r>
              <a:rPr kumimoji="1" lang="en-US" altLang="ja-JP" baseline="30000" dirty="0" smtClean="0"/>
              <a:t>-1</a:t>
            </a:r>
            <a:r>
              <a:rPr kumimoji="1" lang="en-US" altLang="ja-JP" dirty="0" smtClean="0"/>
              <a:t>), </a:t>
            </a:r>
            <a:r>
              <a:rPr lang="en-US" altLang="ja-JP" dirty="0" smtClean="0"/>
              <a:t>F</a:t>
            </a:r>
            <a:r>
              <a:rPr lang="en-US" altLang="ja-JP" baseline="-25000" dirty="0" smtClean="0"/>
              <a:t>s</a:t>
            </a:r>
            <a:r>
              <a:rPr lang="en-US" altLang="ja-JP" dirty="0" smtClean="0"/>
              <a:t>:</a:t>
            </a:r>
            <a:r>
              <a:rPr lang="ja-JP" altLang="en-US" dirty="0" smtClean="0"/>
              <a:t>顕熱</a:t>
            </a:r>
            <a:r>
              <a:rPr lang="en-US" altLang="ja-JP" dirty="0" smtClean="0"/>
              <a:t>(W m</a:t>
            </a:r>
            <a:r>
              <a:rPr lang="en-US" altLang="ja-JP" baseline="30000" dirty="0" smtClean="0"/>
              <a:t>-2</a:t>
            </a:r>
            <a:r>
              <a:rPr lang="en-US" altLang="ja-JP" dirty="0" smtClean="0"/>
              <a:t>), </a:t>
            </a:r>
            <a:r>
              <a:rPr kumimoji="1" lang="en-US" altLang="ja-JP" dirty="0" smtClean="0"/>
              <a:t>η: </a:t>
            </a:r>
            <a:r>
              <a:rPr kumimoji="1" lang="ja-JP" altLang="en-US" dirty="0" smtClean="0"/>
              <a:t>熱効率</a:t>
            </a:r>
            <a:r>
              <a:rPr lang="en-US" altLang="ja-JP" dirty="0" smtClean="0"/>
              <a:t>, </a:t>
            </a:r>
            <a:r>
              <a:rPr lang="en-US" altLang="ja-JP" dirty="0" err="1" smtClean="0"/>
              <a:t>p</a:t>
            </a:r>
            <a:r>
              <a:rPr lang="en-US" altLang="ja-JP" baseline="-25000" dirty="0" err="1" smtClean="0"/>
              <a:t>s</a:t>
            </a:r>
            <a:r>
              <a:rPr lang="en-US" altLang="ja-JP" dirty="0" smtClean="0"/>
              <a:t>:</a:t>
            </a:r>
            <a:r>
              <a:rPr lang="ja-JP" altLang="en-US" dirty="0" smtClean="0"/>
              <a:t>地表面圧力</a:t>
            </a:r>
            <a:r>
              <a:rPr lang="en-US" altLang="ja-JP" dirty="0" smtClean="0"/>
              <a:t>, </a:t>
            </a:r>
            <a:br>
              <a:rPr lang="en-US" altLang="ja-JP" dirty="0" smtClean="0"/>
            </a:br>
            <a:r>
              <a:rPr kumimoji="1" lang="en-US" altLang="ja-JP" dirty="0" err="1" smtClean="0"/>
              <a:t>p</a:t>
            </a:r>
            <a:r>
              <a:rPr kumimoji="1" lang="en-US" altLang="ja-JP" baseline="-25000" dirty="0" err="1" smtClean="0"/>
              <a:t>top</a:t>
            </a:r>
            <a:r>
              <a:rPr kumimoji="1" lang="en-US" altLang="ja-JP" dirty="0" smtClean="0"/>
              <a:t>:</a:t>
            </a:r>
            <a:r>
              <a:rPr kumimoji="1" lang="ja-JP" altLang="en-US" dirty="0" smtClean="0"/>
              <a:t>対流層の上端の圧力</a:t>
            </a:r>
            <a:r>
              <a:rPr kumimoji="1" lang="en-US" altLang="ja-JP" dirty="0" smtClean="0"/>
              <a:t>, </a:t>
            </a:r>
            <a:r>
              <a:rPr lang="en-US" altLang="ja-JP" dirty="0" smtClean="0"/>
              <a:t>Χ: </a:t>
            </a:r>
            <a:r>
              <a:rPr lang="ja-JP" altLang="en-US" dirty="0" smtClean="0"/>
              <a:t>気体定数</a:t>
            </a:r>
            <a:r>
              <a:rPr lang="en-US" altLang="ja-JP" dirty="0" smtClean="0"/>
              <a:t>/ </a:t>
            </a:r>
            <a:r>
              <a:rPr lang="ja-JP" altLang="en-US" dirty="0" smtClean="0"/>
              <a:t>定圧比熱</a:t>
            </a:r>
            <a:endParaRPr kumimoji="1" lang="en-US" altLang="ja-JP" dirty="0"/>
          </a:p>
        </p:txBody>
      </p:sp>
      <p:pic>
        <p:nvPicPr>
          <p:cNvPr id="1026" name="Picture 2" descr="\begin{align*}&#10;F_d &amp;= \alpha_D \times \eta \times F_s, \\&#10;\eta &amp;= 1 - b \\&#10;b &amp;= \frac{(p_s^{\chi + 1} - p_{top}^{\chi + 1})}{(p_s - p_{top})(\chi + 1)p_s^{\chi}}&#10;\end{align*}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6254" y="2780928"/>
            <a:ext cx="4476750" cy="2232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2802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効率因子の値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Kahre</a:t>
            </a:r>
            <a:r>
              <a:rPr kumimoji="1" lang="en-US" altLang="ja-JP" dirty="0" smtClean="0"/>
              <a:t> et al 2006</a:t>
            </a:r>
            <a:br>
              <a:rPr kumimoji="1" lang="en-US" altLang="ja-JP" dirty="0" smtClean="0"/>
            </a:b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endParaRPr kumimoji="1" lang="en-US" altLang="ja-JP" dirty="0" smtClean="0"/>
          </a:p>
          <a:p>
            <a:r>
              <a:rPr kumimoji="1" lang="en-US" altLang="ja-JP" dirty="0" smtClean="0"/>
              <a:t>Newman et al 2002</a:t>
            </a:r>
            <a:br>
              <a:rPr kumimoji="1" lang="en-US" altLang="ja-JP" dirty="0" smtClean="0"/>
            </a:b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endParaRPr kumimoji="1" lang="en-US" altLang="ja-JP" dirty="0" smtClean="0"/>
          </a:p>
          <a:p>
            <a:r>
              <a:rPr lang="ja-JP" altLang="en-US" dirty="0"/>
              <a:t>現在の</a:t>
            </a:r>
            <a:r>
              <a:rPr lang="ja-JP" altLang="en-US" dirty="0" smtClean="0"/>
              <a:t>私のもの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ja-JP" altLang="en-US" dirty="0"/>
          </a:p>
        </p:txBody>
      </p:sp>
      <p:pic>
        <p:nvPicPr>
          <p:cNvPr id="2050" name="Picture 2" descr="\begin{align*}&#10;\alpha_D = 10^{-10}&#10;\end{align*}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276872"/>
            <a:ext cx="2009775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\begin{align*}&#10;\alpha_D = 10^{-9} \sim 10^{-8}&#10;\end{align*}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861048"/>
            <a:ext cx="3190875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\begin{align*}&#10;\alpha_D = 10^{-10}&#10;\end{align*}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5373216"/>
            <a:ext cx="2009775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440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Kahre</a:t>
            </a:r>
            <a:r>
              <a:rPr kumimoji="1" lang="en-US" altLang="ja-JP" dirty="0" smtClean="0"/>
              <a:t> et al 2006 </a:t>
            </a:r>
            <a:r>
              <a:rPr kumimoji="1" lang="ja-JP" altLang="en-US" dirty="0" smtClean="0"/>
              <a:t>との比較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4714" y="1268760"/>
            <a:ext cx="4700139" cy="3744416"/>
          </a:xfrm>
        </p:spPr>
      </p:pic>
      <p:pic>
        <p:nvPicPr>
          <p:cNvPr id="3074" name="Picture 2" descr="http://www.gfd-dennou.org/library/dcpam/sample/2012-10-04_ogihara/T1L32/Const_0.2/lon326lat19/localtime/figdir/dcl_DDAF_d_localtime_07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4" y="1124744"/>
            <a:ext cx="4427984" cy="423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コンテンツ プレースホルダー 2"/>
          <p:cNvSpPr txBox="1">
            <a:spLocks/>
          </p:cNvSpPr>
          <p:nvPr/>
        </p:nvSpPr>
        <p:spPr>
          <a:xfrm>
            <a:off x="438053" y="5157192"/>
            <a:ext cx="8229600" cy="17008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dirty="0" smtClean="0"/>
          </a:p>
        </p:txBody>
      </p:sp>
      <p:sp>
        <p:nvSpPr>
          <p:cNvPr id="9" name="コンテンツ プレースホルダー 2"/>
          <p:cNvSpPr txBox="1">
            <a:spLocks/>
          </p:cNvSpPr>
          <p:nvPr/>
        </p:nvSpPr>
        <p:spPr>
          <a:xfrm>
            <a:off x="316988" y="5141099"/>
            <a:ext cx="8229600" cy="299481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 smtClean="0"/>
              <a:t>ピークの位置などは大体同じ </a:t>
            </a:r>
            <a:r>
              <a:rPr lang="en-US" altLang="ja-JP" dirty="0" smtClean="0"/>
              <a:t>13 </a:t>
            </a:r>
            <a:r>
              <a:rPr lang="ja-JP" altLang="en-US" dirty="0" smtClean="0"/>
              <a:t>時ごろ</a:t>
            </a:r>
            <a:endParaRPr lang="en-US" altLang="ja-JP" dirty="0" smtClean="0"/>
          </a:p>
          <a:p>
            <a:r>
              <a:rPr lang="ja-JP" altLang="en-US" dirty="0"/>
              <a:t>私のものに</a:t>
            </a:r>
            <a:r>
              <a:rPr lang="ja-JP" altLang="en-US" dirty="0" smtClean="0"/>
              <a:t>は </a:t>
            </a:r>
            <a:r>
              <a:rPr lang="en-US" altLang="ja-JP" dirty="0" smtClean="0"/>
              <a:t>8 </a:t>
            </a:r>
            <a:r>
              <a:rPr lang="ja-JP" altLang="en-US" dirty="0" smtClean="0"/>
              <a:t>時ごろにもピークがある</a:t>
            </a:r>
            <a:endParaRPr lang="en-US" altLang="ja-JP" dirty="0" smtClean="0"/>
          </a:p>
          <a:p>
            <a:r>
              <a:rPr lang="ja-JP" altLang="en-US" dirty="0" smtClean="0"/>
              <a:t>最大ピークの値は</a:t>
            </a:r>
            <a:r>
              <a:rPr lang="en-US" altLang="ja-JP" dirty="0" smtClean="0"/>
              <a:t>10^-5 </a:t>
            </a:r>
            <a:r>
              <a:rPr lang="ja-JP" altLang="en-US" dirty="0" smtClean="0"/>
              <a:t>以上の差がある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r>
              <a:rPr lang="en-US" altLang="ja-JP" dirty="0" smtClean="0"/>
              <a:t>Newman et al 2002</a:t>
            </a:r>
          </a:p>
          <a:p>
            <a:endParaRPr lang="en-US" altLang="ja-JP" dirty="0" smtClean="0"/>
          </a:p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59942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熱効率の値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5305" y="4149080"/>
            <a:ext cx="4924425" cy="2438425"/>
          </a:xfrm>
        </p:spPr>
      </p:pic>
      <p:pic>
        <p:nvPicPr>
          <p:cNvPr id="4098" name="Picture 2" descr="http://www.gfd-dennou.org/library/dcpam/sample/2012-10-04_ogihara/T1L32/Const_0.2/lon326lat19/localtime/figdir/dcl_Eta_localtime_07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556792"/>
            <a:ext cx="3672408" cy="4067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www.gfd-dennou.org/library/dcpam/sample/2012-10-04_ogihara/T1L32/Const_0.2/lon326lat19/localtime/figdir/dcl_Press_top_localtime_07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7" y="1556792"/>
            <a:ext cx="4248472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3533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顕熱の値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5122" name="Picture 2" descr="http://www.gfd-dennou.org/library/dcpam/sample/2012-10-04_ogihara/T1L32/Const_0.2/lon326lat19/localtime/figdir/dcl_Sens_localtime_07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772816"/>
            <a:ext cx="5010150" cy="424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6564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kumimoji="1" lang="en-US" altLang="ja-JP" sz="3600" dirty="0" err="1" smtClean="0"/>
              <a:t>Kahre</a:t>
            </a:r>
            <a:r>
              <a:rPr kumimoji="1" lang="en-US" altLang="ja-JP" sz="3600" dirty="0" smtClean="0"/>
              <a:t> et al 2006 </a:t>
            </a:r>
            <a:r>
              <a:rPr kumimoji="1" lang="ja-JP" altLang="en-US" sz="3600" dirty="0" smtClean="0"/>
              <a:t>の値は本当に正しいのか？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95536" y="1268152"/>
            <a:ext cx="8229600" cy="5589848"/>
          </a:xfrm>
        </p:spPr>
        <p:txBody>
          <a:bodyPr>
            <a:normAutofit fontScale="92500" lnSpcReduction="20000"/>
          </a:bodyPr>
          <a:lstStyle/>
          <a:p>
            <a:r>
              <a:rPr lang="ja-JP" altLang="en-US" dirty="0" smtClean="0"/>
              <a:t>そもそも </a:t>
            </a:r>
            <a:r>
              <a:rPr lang="en-US" altLang="ja-JP" dirty="0" smtClean="0"/>
              <a:t>DDA </a:t>
            </a:r>
            <a:r>
              <a:rPr lang="ja-JP" altLang="en-US" dirty="0" smtClean="0"/>
              <a:t>パラメタリゼーションは与えられる変数は 効率因子と顕熱と熱効率だけ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r>
              <a:rPr lang="ja-JP" altLang="en-US" dirty="0"/>
              <a:t>熱</a:t>
            </a:r>
            <a:r>
              <a:rPr lang="ja-JP" altLang="en-US" dirty="0" smtClean="0"/>
              <a:t>効率は対流層上端の圧力と地表面圧力に依存し</a:t>
            </a:r>
            <a:r>
              <a:rPr lang="en-US" altLang="ja-JP" dirty="0" smtClean="0"/>
              <a:t>, </a:t>
            </a:r>
            <a:r>
              <a:rPr lang="ja-JP" altLang="en-US" dirty="0"/>
              <a:t>大きくて</a:t>
            </a:r>
            <a:r>
              <a:rPr lang="ja-JP" altLang="en-US" dirty="0" smtClean="0"/>
              <a:t>もオーダー </a:t>
            </a:r>
            <a:r>
              <a:rPr lang="en-US" altLang="ja-JP" dirty="0" smtClean="0"/>
              <a:t>10</a:t>
            </a:r>
            <a:r>
              <a:rPr lang="en-US" altLang="ja-JP" baseline="30000" dirty="0" smtClean="0"/>
              <a:t>-1 </a:t>
            </a:r>
            <a:r>
              <a:rPr lang="ja-JP" altLang="en-US" dirty="0" smtClean="0"/>
              <a:t>程度</a:t>
            </a:r>
            <a:endParaRPr lang="en-US" altLang="ja-JP" dirty="0" smtClean="0"/>
          </a:p>
          <a:p>
            <a:r>
              <a:rPr lang="ja-JP" altLang="en-US" dirty="0"/>
              <a:t>効率</a:t>
            </a:r>
            <a:r>
              <a:rPr lang="ja-JP" altLang="en-US" dirty="0" smtClean="0"/>
              <a:t>因子が </a:t>
            </a:r>
            <a:r>
              <a:rPr lang="en-US" altLang="ja-JP" dirty="0" err="1" smtClean="0"/>
              <a:t>Kahre</a:t>
            </a:r>
            <a:r>
              <a:rPr lang="en-US" altLang="ja-JP" dirty="0" smtClean="0"/>
              <a:t> </a:t>
            </a:r>
            <a:r>
              <a:rPr lang="ja-JP" altLang="en-US" dirty="0" smtClean="0"/>
              <a:t>と同じ </a:t>
            </a:r>
            <a:r>
              <a:rPr lang="en-US" altLang="ja-JP" dirty="0" smtClean="0"/>
              <a:t>10</a:t>
            </a:r>
            <a:r>
              <a:rPr lang="en-US" altLang="ja-JP" baseline="30000" dirty="0" smtClean="0"/>
              <a:t>-10 </a:t>
            </a:r>
            <a:r>
              <a:rPr lang="ja-JP" altLang="en-US" dirty="0" smtClean="0"/>
              <a:t>なら顕熱は</a:t>
            </a:r>
            <a:r>
              <a:rPr lang="en-US" altLang="ja-JP" dirty="0" smtClean="0"/>
              <a:t>10</a:t>
            </a:r>
            <a:r>
              <a:rPr lang="en-US" altLang="ja-JP" baseline="30000" dirty="0" smtClean="0"/>
              <a:t>6</a:t>
            </a:r>
            <a:r>
              <a:rPr lang="ja-JP" altLang="en-US" dirty="0" smtClean="0"/>
              <a:t>になってしまう気がする・・・</a:t>
            </a:r>
            <a:endParaRPr lang="en-US" altLang="ja-JP" dirty="0" smtClean="0"/>
          </a:p>
        </p:txBody>
      </p:sp>
      <p:pic>
        <p:nvPicPr>
          <p:cNvPr id="4" name="Picture 3" descr="C:\cygwin\home\seigi\dcpamwork\eta-P_to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3" y="2204864"/>
            <a:ext cx="5761615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281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スケーリング解析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 err="1" smtClean="0"/>
              <a:t>Kahre</a:t>
            </a:r>
            <a:r>
              <a:rPr lang="ja-JP" altLang="en-US" dirty="0" smtClean="0"/>
              <a:t>の場合</a:t>
            </a:r>
            <a:endParaRPr lang="en-US" altLang="ja-JP" dirty="0" smtClean="0"/>
          </a:p>
          <a:p>
            <a:pPr marL="457200" lvl="1" indent="0">
              <a:buNone/>
            </a:pPr>
            <a:r>
              <a:rPr lang="en-US" altLang="ja-JP" dirty="0" smtClean="0"/>
              <a:t>α </a:t>
            </a:r>
            <a:r>
              <a:rPr lang="en-US" altLang="ja-JP" dirty="0" smtClean="0"/>
              <a:t>= 10^-10(</a:t>
            </a:r>
            <a:r>
              <a:rPr lang="en-US" altLang="ja-JP" dirty="0" err="1" smtClean="0"/>
              <a:t>Kahre</a:t>
            </a:r>
            <a:r>
              <a:rPr lang="en-US" altLang="ja-JP" dirty="0" smtClean="0"/>
              <a:t>)</a:t>
            </a:r>
          </a:p>
          <a:p>
            <a:pPr marL="457200" lvl="1" indent="0">
              <a:buNone/>
            </a:pPr>
            <a:r>
              <a:rPr lang="en-US" altLang="ja-JP" dirty="0"/>
              <a:t>η</a:t>
            </a:r>
            <a:r>
              <a:rPr kumimoji="1" lang="en-US" altLang="ja-JP" dirty="0" smtClean="0"/>
              <a:t> </a:t>
            </a:r>
            <a:r>
              <a:rPr kumimoji="1" lang="en-US" altLang="ja-JP" dirty="0" smtClean="0"/>
              <a:t>= 10^-1</a:t>
            </a:r>
          </a:p>
          <a:p>
            <a:pPr marL="457200" lvl="1" indent="0">
              <a:buNone/>
            </a:pPr>
            <a:r>
              <a:rPr lang="en-US" altLang="ja-JP" dirty="0" smtClean="0"/>
              <a:t>F_s = 10</a:t>
            </a:r>
          </a:p>
          <a:p>
            <a:pPr marL="457200" lvl="1" indent="0">
              <a:buNone/>
            </a:pPr>
            <a:r>
              <a:rPr kumimoji="1" lang="en-US" altLang="ja-JP" dirty="0" smtClean="0"/>
              <a:t>F_D = 10^-</a:t>
            </a:r>
            <a:r>
              <a:rPr kumimoji="1" lang="en-US" altLang="ja-JP" dirty="0" smtClean="0"/>
              <a:t>10 </a:t>
            </a:r>
            <a:r>
              <a:rPr kumimoji="1" lang="ja-JP" altLang="en-US" dirty="0" smtClean="0"/>
              <a:t>程度になるはず</a:t>
            </a:r>
            <a:endParaRPr kumimoji="1" lang="en-US" altLang="ja-JP" dirty="0" smtClean="0"/>
          </a:p>
          <a:p>
            <a:r>
              <a:rPr kumimoji="1" lang="en-US" altLang="ja-JP" dirty="0" smtClean="0"/>
              <a:t>Newman </a:t>
            </a:r>
            <a:r>
              <a:rPr kumimoji="1" lang="ja-JP" altLang="en-US" dirty="0" smtClean="0"/>
              <a:t>の場合</a:t>
            </a:r>
            <a:endParaRPr kumimoji="1" lang="en-US" altLang="ja-JP" dirty="0" smtClean="0"/>
          </a:p>
          <a:p>
            <a:pPr marL="457200" lvl="1" indent="0">
              <a:buNone/>
            </a:pPr>
            <a:r>
              <a:rPr lang="en-US" altLang="ja-JP" dirty="0" smtClean="0"/>
              <a:t>α = 10^-8(Newman)</a:t>
            </a:r>
          </a:p>
          <a:p>
            <a:pPr marL="457200" lvl="1" indent="0">
              <a:buNone/>
            </a:pPr>
            <a:r>
              <a:rPr kumimoji="1" lang="en-US" altLang="ja-JP" dirty="0" smtClean="0"/>
              <a:t>F_D = 10^-</a:t>
            </a:r>
            <a:r>
              <a:rPr kumimoji="1" lang="en-US" altLang="ja-JP" dirty="0" smtClean="0"/>
              <a:t>8</a:t>
            </a:r>
            <a:endParaRPr kumimoji="1" lang="en-US" altLang="ja-JP" dirty="0" smtClean="0"/>
          </a:p>
        </p:txBody>
      </p:sp>
      <p:pic>
        <p:nvPicPr>
          <p:cNvPr id="4" name="Picture 2" descr="\begin{align*}&#10;F_d &amp;= \alpha_D \times \eta \times F_s, \\&#10;\eta &amp;= 1 - b \\&#10;b &amp;= \frac{(p_s^{\chi + 1} - p_{top}^{\chi + 1})}{(p_s - p_{top})(\chi + 1)p_s^{\chi}}&#10;\end{align*}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1412776"/>
            <a:ext cx="4476750" cy="2232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1949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377</Words>
  <Application>Microsoft Office PowerPoint</Application>
  <PresentationFormat>画面に合わせる (4:3)</PresentationFormat>
  <Paragraphs>51</Paragraphs>
  <Slides>10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1" baseType="lpstr">
      <vt:lpstr>Office テーマ</vt:lpstr>
      <vt:lpstr>火星ダストミーティング20140401報告</vt:lpstr>
      <vt:lpstr>今回起こっている問題</vt:lpstr>
      <vt:lpstr>DDA ダストデビルパラメタリゼーション</vt:lpstr>
      <vt:lpstr>効率因子の値</vt:lpstr>
      <vt:lpstr>Kahre et al 2006 との比較</vt:lpstr>
      <vt:lpstr>熱効率の値</vt:lpstr>
      <vt:lpstr>顕熱の値</vt:lpstr>
      <vt:lpstr>Kahre et al 2006 の値は本当に正しいのか？</vt:lpstr>
      <vt:lpstr>スケーリング解析</vt:lpstr>
      <vt:lpstr>今後どうするか？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seigi</dc:creator>
  <cp:lastModifiedBy>seigi</cp:lastModifiedBy>
  <cp:revision>12</cp:revision>
  <dcterms:created xsi:type="dcterms:W3CDTF">2014-04-01T03:35:53Z</dcterms:created>
  <dcterms:modified xsi:type="dcterms:W3CDTF">2014-04-04T10:17:44Z</dcterms:modified>
</cp:coreProperties>
</file>