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7" r:id="rId3"/>
    <p:sldId id="257" r:id="rId4"/>
    <p:sldId id="258" r:id="rId5"/>
    <p:sldId id="260" r:id="rId6"/>
    <p:sldId id="261" r:id="rId7"/>
    <p:sldId id="262" r:id="rId8"/>
    <p:sldId id="265" r:id="rId9"/>
    <p:sldId id="268" r:id="rId10"/>
    <p:sldId id="269" r:id="rId11"/>
    <p:sldId id="270" r:id="rId12"/>
    <p:sldId id="274" r:id="rId13"/>
    <p:sldId id="275" r:id="rId14"/>
    <p:sldId id="276" r:id="rId15"/>
    <p:sldId id="283" r:id="rId16"/>
    <p:sldId id="282" r:id="rId17"/>
    <p:sldId id="263" r:id="rId18"/>
    <p:sldId id="271" r:id="rId19"/>
    <p:sldId id="278" r:id="rId20"/>
    <p:sldId id="272" r:id="rId21"/>
    <p:sldId id="273" r:id="rId22"/>
    <p:sldId id="279" r:id="rId23"/>
    <p:sldId id="280" r:id="rId24"/>
    <p:sldId id="281"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6926" autoAdjust="0"/>
  </p:normalViewPr>
  <p:slideViewPr>
    <p:cSldViewPr>
      <p:cViewPr varScale="1">
        <p:scale>
          <a:sx n="64" d="100"/>
          <a:sy n="64" d="100"/>
        </p:scale>
        <p:origin x="-151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8963D6-7FB0-4457-8BCF-A101BEB778E9}" type="datetimeFigureOut">
              <a:rPr kumimoji="1" lang="ja-JP" altLang="en-US" smtClean="0"/>
              <a:t>2014/2/26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B196E2-904D-4133-9BE8-1F1B6E11F04E}" type="slidenum">
              <a:rPr kumimoji="1" lang="ja-JP" altLang="en-US" smtClean="0"/>
              <a:t>‹#›</a:t>
            </a:fld>
            <a:endParaRPr kumimoji="1" lang="ja-JP" altLang="en-US"/>
          </a:p>
        </p:txBody>
      </p:sp>
    </p:spTree>
    <p:extLst>
      <p:ext uri="{BB962C8B-B14F-4D97-AF65-F5344CB8AC3E}">
        <p14:creationId xmlns:p14="http://schemas.microsoft.com/office/powerpoint/2010/main" val="9389661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衛星観測から火星では高さが </a:t>
            </a:r>
            <a:r>
              <a:rPr kumimoji="1" lang="en-US" altLang="ja-JP" dirty="0" smtClean="0"/>
              <a:t>1km </a:t>
            </a:r>
            <a:r>
              <a:rPr kumimoji="1" lang="ja-JP" altLang="en-US" dirty="0" smtClean="0"/>
              <a:t>直径が </a:t>
            </a:r>
            <a:r>
              <a:rPr kumimoji="1" lang="en-US" altLang="ja-JP" dirty="0" smtClean="0"/>
              <a:t>100m </a:t>
            </a:r>
            <a:r>
              <a:rPr kumimoji="1" lang="ja-JP" altLang="en-US" dirty="0" err="1" smtClean="0"/>
              <a:t>にも</a:t>
            </a:r>
            <a:r>
              <a:rPr kumimoji="1" lang="ja-JP" altLang="en-US" dirty="0" smtClean="0"/>
              <a:t>及ぶことがあるらしい　底辺は狭く天頂部は広がっている傾向にある</a:t>
            </a:r>
            <a:endParaRPr kumimoji="1" lang="en-US" altLang="ja-JP" dirty="0" smtClean="0"/>
          </a:p>
          <a:p>
            <a:r>
              <a:rPr kumimoji="1" lang="ja-JP" altLang="en-US" dirty="0" smtClean="0"/>
              <a:t>ダストデビルの軌跡の調査から　火星の春から夏に発見されており</a:t>
            </a:r>
            <a:r>
              <a:rPr kumimoji="1" lang="en-US" altLang="ja-JP" dirty="0" smtClean="0"/>
              <a:t>, </a:t>
            </a:r>
            <a:r>
              <a:rPr kumimoji="1" lang="ja-JP" altLang="en-US" dirty="0" smtClean="0"/>
              <a:t>特にアマゾニス平原</a:t>
            </a:r>
            <a:r>
              <a:rPr kumimoji="1" lang="en-US" altLang="ja-JP" dirty="0" smtClean="0"/>
              <a:t>(30N, 190E)</a:t>
            </a:r>
            <a:r>
              <a:rPr kumimoji="1" lang="ja-JP" altLang="en-US" dirty="0" smtClean="0"/>
              <a:t>やカシウス</a:t>
            </a:r>
            <a:r>
              <a:rPr kumimoji="1" lang="en-US" altLang="ja-JP" dirty="0" smtClean="0"/>
              <a:t>(40N,90E)</a:t>
            </a:r>
            <a:r>
              <a:rPr kumimoji="1" lang="ja-JP" altLang="en-US" dirty="0" smtClean="0"/>
              <a:t>の北半球の低層地域やアルギュレ平原</a:t>
            </a:r>
            <a:r>
              <a:rPr kumimoji="1" lang="en-US" altLang="ja-JP" dirty="0" smtClean="0"/>
              <a:t>(50S,340E)</a:t>
            </a:r>
            <a:r>
              <a:rPr kumimoji="1" lang="ja-JP" altLang="en-US" dirty="0" smtClean="0"/>
              <a:t>を含んだ南半球の広大な領域で活発である</a:t>
            </a:r>
            <a:r>
              <a:rPr kumimoji="1" lang="en-US" altLang="ja-JP" dirty="0" smtClean="0"/>
              <a:t>.</a:t>
            </a:r>
          </a:p>
          <a:p>
            <a:endParaRPr kumimoji="1" lang="en-US" altLang="ja-JP" dirty="0" smtClean="0"/>
          </a:p>
          <a:p>
            <a:r>
              <a:rPr kumimoji="1" lang="ja-JP" altLang="en-US" dirty="0" smtClean="0"/>
              <a:t>ダストデビルの日変化は</a:t>
            </a:r>
            <a:r>
              <a:rPr kumimoji="1" lang="en-US" altLang="ja-JP" dirty="0" err="1" smtClean="0"/>
              <a:t>localtime</a:t>
            </a:r>
            <a:r>
              <a:rPr kumimoji="1" lang="en-US" altLang="ja-JP" dirty="0" smtClean="0"/>
              <a:t> 12:00-13:00</a:t>
            </a:r>
            <a:r>
              <a:rPr kumimoji="1" lang="ja-JP" altLang="en-US" dirty="0" smtClean="0"/>
              <a:t>に発生している</a:t>
            </a:r>
            <a:r>
              <a:rPr kumimoji="1" lang="en-US" altLang="ja-JP" dirty="0" smtClean="0"/>
              <a:t>.</a:t>
            </a:r>
          </a:p>
          <a:p>
            <a:endParaRPr kumimoji="1" lang="en-US" altLang="ja-JP" dirty="0" smtClean="0"/>
          </a:p>
          <a:p>
            <a:r>
              <a:rPr kumimoji="1" lang="ja-JP" altLang="en-US" sz="1200" b="0" i="0" u="none" strike="noStrike" kern="1200" baseline="0" dirty="0" smtClean="0">
                <a:solidFill>
                  <a:schemeClr val="tx1"/>
                </a:solidFill>
                <a:latin typeface="+mn-lt"/>
                <a:ea typeface="+mn-ea"/>
                <a:cs typeface="+mn-cs"/>
              </a:rPr>
              <a:t>図</a:t>
            </a:r>
            <a:r>
              <a:rPr kumimoji="1" lang="en-US" altLang="ja-JP" sz="1200" b="0" i="0" u="none" strike="noStrike" kern="1200" baseline="0" dirty="0" smtClean="0">
                <a:solidFill>
                  <a:schemeClr val="tx1"/>
                </a:solidFill>
                <a:latin typeface="+mn-lt"/>
                <a:ea typeface="+mn-ea"/>
                <a:cs typeface="+mn-cs"/>
              </a:rPr>
              <a:t>1.2: </a:t>
            </a:r>
            <a:r>
              <a:rPr kumimoji="1" lang="ja-JP" altLang="en-US" sz="1200" b="0" i="0" u="none" strike="noStrike" kern="1200" baseline="0" dirty="0" smtClean="0">
                <a:solidFill>
                  <a:schemeClr val="tx1"/>
                </a:solidFill>
                <a:latin typeface="+mn-lt"/>
                <a:ea typeface="+mn-ea"/>
                <a:cs typeface="+mn-cs"/>
              </a:rPr>
              <a:t>火星のダストデビル</a:t>
            </a:r>
            <a:r>
              <a:rPr kumimoji="1" lang="en-US" altLang="ja-JP" sz="1200" b="0" i="0" u="none" strike="noStrike" kern="1200" baseline="0" dirty="0" smtClean="0">
                <a:solidFill>
                  <a:schemeClr val="tx1"/>
                </a:solidFill>
                <a:latin typeface="+mn-lt"/>
                <a:ea typeface="+mn-ea"/>
                <a:cs typeface="+mn-cs"/>
              </a:rPr>
              <a:t>.</a:t>
            </a:r>
          </a:p>
          <a:p>
            <a:r>
              <a:rPr kumimoji="1" lang="en-US" altLang="ja-JP" sz="1200" b="0" i="0" u="none" strike="noStrike" kern="1200" baseline="0" dirty="0" smtClean="0">
                <a:solidFill>
                  <a:schemeClr val="tx1"/>
                </a:solidFill>
                <a:latin typeface="+mn-lt"/>
                <a:ea typeface="+mn-ea"/>
                <a:cs typeface="+mn-cs"/>
              </a:rPr>
              <a:t>(a) MPF-IMP(Mars Pathfinder-Imager for Mars </a:t>
            </a:r>
            <a:r>
              <a:rPr kumimoji="1" lang="en-US" altLang="ja-JP" sz="1200" b="0" i="0" u="none" strike="noStrike" kern="1200" baseline="0" dirty="0" err="1" smtClean="0">
                <a:solidFill>
                  <a:schemeClr val="tx1"/>
                </a:solidFill>
                <a:latin typeface="+mn-lt"/>
                <a:ea typeface="+mn-ea"/>
                <a:cs typeface="+mn-cs"/>
              </a:rPr>
              <a:t>Pathfinde</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データで観察されたダ</a:t>
            </a:r>
          </a:p>
          <a:p>
            <a:r>
              <a:rPr kumimoji="1" lang="ja-JP" altLang="en-US" sz="1200" b="0" i="0" u="none" strike="noStrike" kern="1200" baseline="0" dirty="0" smtClean="0">
                <a:solidFill>
                  <a:schemeClr val="tx1"/>
                </a:solidFill>
                <a:latin typeface="+mn-lt"/>
                <a:ea typeface="+mn-ea"/>
                <a:cs typeface="+mn-cs"/>
              </a:rPr>
              <a:t>ストデビルの円柱の着色画像</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直径は</a:t>
            </a:r>
            <a:r>
              <a:rPr kumimoji="1" lang="en-US" altLang="ja-JP" sz="1200" b="0" i="0" u="none" strike="noStrike" kern="1200" baseline="0" dirty="0" smtClean="0">
                <a:solidFill>
                  <a:schemeClr val="tx1"/>
                </a:solidFill>
                <a:latin typeface="+mn-lt"/>
                <a:ea typeface="+mn-ea"/>
                <a:cs typeface="+mn-cs"/>
              </a:rPr>
              <a:t>10-20m </a:t>
            </a:r>
            <a:r>
              <a:rPr kumimoji="1" lang="ja-JP" altLang="en-US" sz="1200" b="0" i="0" u="none" strike="noStrike" kern="1200" baseline="0" dirty="0" smtClean="0">
                <a:solidFill>
                  <a:schemeClr val="tx1"/>
                </a:solidFill>
                <a:latin typeface="+mn-lt"/>
                <a:ea typeface="+mn-ea"/>
                <a:cs typeface="+mn-cs"/>
              </a:rPr>
              <a:t>と見積もられている</a:t>
            </a:r>
            <a:r>
              <a:rPr kumimoji="1" lang="en-US" altLang="ja-JP" sz="1200" b="0" i="0" u="none" strike="noStrike" kern="1200" baseline="0" dirty="0" smtClean="0">
                <a:solidFill>
                  <a:schemeClr val="tx1"/>
                </a:solidFill>
                <a:latin typeface="+mn-lt"/>
                <a:ea typeface="+mn-ea"/>
                <a:cs typeface="+mn-cs"/>
              </a:rPr>
              <a:t>(Metzger et al.,</a:t>
            </a:r>
          </a:p>
          <a:p>
            <a:r>
              <a:rPr kumimoji="1" lang="en-US" altLang="ja-JP" sz="1200" b="0" i="0" u="none" strike="noStrike" kern="1200" baseline="0" dirty="0" smtClean="0">
                <a:solidFill>
                  <a:schemeClr val="tx1"/>
                </a:solidFill>
                <a:latin typeface="+mn-lt"/>
                <a:ea typeface="+mn-ea"/>
                <a:cs typeface="+mn-cs"/>
              </a:rPr>
              <a:t>1999). </a:t>
            </a:r>
            <a:r>
              <a:rPr kumimoji="1" lang="ja-JP" altLang="en-US" sz="1200" b="0" i="0" u="none" strike="noStrike" kern="1200" baseline="0" dirty="0" smtClean="0">
                <a:solidFill>
                  <a:schemeClr val="tx1"/>
                </a:solidFill>
                <a:latin typeface="+mn-lt"/>
                <a:ea typeface="+mn-ea"/>
                <a:cs typeface="+mn-cs"/>
              </a:rPr>
              <a:t>大気のかすみによって</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ダストデビルを抽出するためには十分な画像処理が</a:t>
            </a:r>
          </a:p>
          <a:p>
            <a:r>
              <a:rPr kumimoji="1" lang="ja-JP" altLang="en-US" sz="1200" b="0" i="0" u="none" strike="noStrike" kern="1200" baseline="0" dirty="0" smtClean="0">
                <a:solidFill>
                  <a:schemeClr val="tx1"/>
                </a:solidFill>
                <a:latin typeface="+mn-lt"/>
                <a:ea typeface="+mn-ea"/>
                <a:cs typeface="+mn-cs"/>
              </a:rPr>
              <a:t>必要である</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著作権は</a:t>
            </a:r>
            <a:r>
              <a:rPr kumimoji="1" lang="en-US" altLang="ja-JP" sz="1200" b="0" i="0" u="none" strike="noStrike" kern="1200" baseline="0" dirty="0" smtClean="0">
                <a:solidFill>
                  <a:schemeClr val="tx1"/>
                </a:solidFill>
                <a:latin typeface="+mn-lt"/>
                <a:ea typeface="+mn-ea"/>
                <a:cs typeface="+mn-cs"/>
              </a:rPr>
              <a:t>2000 IEEE. NASA MPF images 165020033, 165020103, and</a:t>
            </a:r>
          </a:p>
          <a:p>
            <a:r>
              <a:rPr kumimoji="1" lang="en-US" altLang="ja-JP" sz="1200" b="0" i="0" u="none" strike="noStrike" kern="1200" baseline="0" dirty="0" smtClean="0">
                <a:solidFill>
                  <a:schemeClr val="tx1"/>
                </a:solidFill>
                <a:latin typeface="+mn-lt"/>
                <a:ea typeface="+mn-ea"/>
                <a:cs typeface="+mn-cs"/>
              </a:rPr>
              <a:t>165020173 </a:t>
            </a:r>
            <a:r>
              <a:rPr kumimoji="1" lang="ja-JP" altLang="en-US" sz="1200" b="0" i="0" u="none" strike="noStrike" kern="1200" baseline="0" dirty="0" smtClean="0">
                <a:solidFill>
                  <a:schemeClr val="tx1"/>
                </a:solidFill>
                <a:latin typeface="+mn-lt"/>
                <a:ea typeface="+mn-ea"/>
                <a:cs typeface="+mn-cs"/>
              </a:rPr>
              <a:t>から作図されたものである</a:t>
            </a:r>
            <a:r>
              <a:rPr kumimoji="1" lang="en-US" altLang="ja-JP" sz="1200" b="0" i="0" u="none" strike="noStrike" kern="1200" baseline="0" dirty="0" smtClean="0">
                <a:solidFill>
                  <a:schemeClr val="tx1"/>
                </a:solidFill>
                <a:latin typeface="+mn-lt"/>
                <a:ea typeface="+mn-ea"/>
                <a:cs typeface="+mn-cs"/>
              </a:rPr>
              <a:t>.</a:t>
            </a:r>
          </a:p>
          <a:p>
            <a:r>
              <a:rPr kumimoji="1" lang="en-US" altLang="ja-JP" sz="1200" b="0" i="0" u="none" strike="noStrike" kern="1200" baseline="0" dirty="0" smtClean="0">
                <a:solidFill>
                  <a:schemeClr val="tx1"/>
                </a:solidFill>
                <a:latin typeface="+mn-lt"/>
                <a:ea typeface="+mn-ea"/>
                <a:cs typeface="+mn-cs"/>
              </a:rPr>
              <a:t>(b) MER Spirit Navigation </a:t>
            </a:r>
            <a:r>
              <a:rPr kumimoji="1" lang="ja-JP" altLang="en-US" sz="1200" b="0" i="0" u="none" strike="noStrike" kern="1200" baseline="0" dirty="0" smtClean="0">
                <a:solidFill>
                  <a:schemeClr val="tx1"/>
                </a:solidFill>
                <a:latin typeface="+mn-lt"/>
                <a:ea typeface="+mn-ea"/>
                <a:cs typeface="+mn-cs"/>
              </a:rPr>
              <a:t>のカメラ画像の中で</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地表から観測されたダストデビル</a:t>
            </a:r>
            <a:r>
              <a:rPr kumimoji="1" lang="en-US" altLang="ja-JP" sz="1200" b="0" i="0" u="none" strike="noStrike" kern="1200" baseline="0" dirty="0" smtClean="0">
                <a:solidFill>
                  <a:schemeClr val="tx1"/>
                </a:solidFill>
                <a:latin typeface="+mn-lt"/>
                <a:ea typeface="+mn-ea"/>
                <a:cs typeface="+mn-cs"/>
              </a:rPr>
              <a:t>.</a:t>
            </a:r>
          </a:p>
          <a:p>
            <a:r>
              <a:rPr kumimoji="1" lang="ja-JP" altLang="en-US" sz="1200" b="0" i="0" u="none" strike="noStrike" kern="1200" baseline="0" dirty="0" smtClean="0">
                <a:solidFill>
                  <a:schemeClr val="tx1"/>
                </a:solidFill>
                <a:latin typeface="+mn-lt"/>
                <a:ea typeface="+mn-ea"/>
                <a:cs typeface="+mn-cs"/>
              </a:rPr>
              <a:t>直径は数十</a:t>
            </a:r>
            <a:r>
              <a:rPr kumimoji="1" lang="en-US" altLang="ja-JP" sz="1200" b="0" i="0" u="none" strike="noStrike" kern="1200" baseline="0" dirty="0" smtClean="0">
                <a:solidFill>
                  <a:schemeClr val="tx1"/>
                </a:solidFill>
                <a:latin typeface="+mn-lt"/>
                <a:ea typeface="+mn-ea"/>
                <a:cs typeface="+mn-cs"/>
              </a:rPr>
              <a:t>m. </a:t>
            </a:r>
            <a:r>
              <a:rPr kumimoji="1" lang="ja-JP" altLang="en-US" sz="1200" b="0" i="0" u="none" strike="noStrike" kern="1200" baseline="0" dirty="0" smtClean="0">
                <a:solidFill>
                  <a:schemeClr val="tx1"/>
                </a:solidFill>
                <a:latin typeface="+mn-lt"/>
                <a:ea typeface="+mn-ea"/>
                <a:cs typeface="+mn-cs"/>
              </a:rPr>
              <a:t>画像番号は</a:t>
            </a:r>
            <a:r>
              <a:rPr kumimoji="1" lang="en-US" altLang="ja-JP" sz="1200" b="0" i="0" u="none" strike="noStrike" kern="1200" baseline="0" dirty="0" smtClean="0">
                <a:solidFill>
                  <a:schemeClr val="tx1"/>
                </a:solidFill>
                <a:latin typeface="+mn-lt"/>
                <a:ea typeface="+mn-ea"/>
                <a:cs typeface="+mn-cs"/>
              </a:rPr>
              <a:t>2N170391683ESFAAFQP1560L0M1, sol 496. </a:t>
            </a:r>
            <a:r>
              <a:rPr kumimoji="1" lang="ja-JP" altLang="en-US" sz="1200" b="0" i="0" u="none" strike="noStrike" kern="1200" baseline="0" dirty="0" smtClean="0">
                <a:solidFill>
                  <a:schemeClr val="tx1"/>
                </a:solidFill>
                <a:latin typeface="+mn-lt"/>
                <a:ea typeface="+mn-ea"/>
                <a:cs typeface="+mn-cs"/>
              </a:rPr>
              <a:t>画像著作</a:t>
            </a:r>
          </a:p>
          <a:p>
            <a:r>
              <a:rPr kumimoji="1" lang="ja-JP" altLang="en-US" sz="1200" b="0" i="0" u="none" strike="noStrike" kern="1200" baseline="0" dirty="0" smtClean="0">
                <a:solidFill>
                  <a:schemeClr val="tx1"/>
                </a:solidFill>
                <a:latin typeface="+mn-lt"/>
                <a:ea typeface="+mn-ea"/>
                <a:cs typeface="+mn-cs"/>
              </a:rPr>
              <a:t>権は</a:t>
            </a:r>
            <a:r>
              <a:rPr kumimoji="1" lang="en-US" altLang="ja-JP" sz="1200" b="0" i="0" u="none" strike="noStrike" kern="1200" baseline="0" dirty="0" smtClean="0">
                <a:solidFill>
                  <a:schemeClr val="tx1"/>
                </a:solidFill>
                <a:latin typeface="+mn-lt"/>
                <a:ea typeface="+mn-ea"/>
                <a:cs typeface="+mn-cs"/>
              </a:rPr>
              <a:t>NASA/Jet Propulsion Laboratory (JPL).</a:t>
            </a:r>
          </a:p>
          <a:p>
            <a:r>
              <a:rPr kumimoji="1" lang="en-US" altLang="ja-JP" sz="1200" b="0" i="0" u="none" strike="noStrike" kern="1200" baseline="0" dirty="0" smtClean="0">
                <a:solidFill>
                  <a:schemeClr val="tx1"/>
                </a:solidFill>
                <a:latin typeface="+mn-lt"/>
                <a:ea typeface="+mn-ea"/>
                <a:cs typeface="+mn-cs"/>
              </a:rPr>
              <a:t>(c) </a:t>
            </a:r>
            <a:r>
              <a:rPr kumimoji="1" lang="ja-JP" altLang="en-US" sz="1200" b="0" i="0" u="none" strike="noStrike" kern="1200" baseline="0" dirty="0" smtClean="0">
                <a:solidFill>
                  <a:schemeClr val="tx1"/>
                </a:solidFill>
                <a:latin typeface="+mn-lt"/>
                <a:ea typeface="+mn-ea"/>
                <a:cs typeface="+mn-cs"/>
              </a:rPr>
              <a:t>軌道船から観測された火星の地表面のダストデビル</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矢印のついた鉛直の渦とし</a:t>
            </a:r>
          </a:p>
          <a:p>
            <a:r>
              <a:rPr kumimoji="1" lang="ja-JP" altLang="en-US" sz="1200" b="0" i="0" u="none" strike="noStrike" kern="1200" baseline="0" dirty="0" smtClean="0">
                <a:solidFill>
                  <a:schemeClr val="tx1"/>
                </a:solidFill>
                <a:latin typeface="+mn-lt"/>
                <a:ea typeface="+mn-ea"/>
                <a:cs typeface="+mn-cs"/>
              </a:rPr>
              <a:t>て見える</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直径は～</a:t>
            </a:r>
            <a:r>
              <a:rPr kumimoji="1" lang="en-US" altLang="ja-JP" sz="1200" b="0" i="0" u="none" strike="noStrike" kern="1200" baseline="0" dirty="0" smtClean="0">
                <a:solidFill>
                  <a:schemeClr val="tx1"/>
                </a:solidFill>
                <a:latin typeface="+mn-lt"/>
                <a:ea typeface="+mn-ea"/>
                <a:cs typeface="+mn-cs"/>
              </a:rPr>
              <a:t>100m. </a:t>
            </a:r>
            <a:r>
              <a:rPr kumimoji="1" lang="ja-JP" altLang="en-US" sz="1200" b="0" i="0" u="none" strike="noStrike" kern="1200" baseline="0" dirty="0" smtClean="0">
                <a:solidFill>
                  <a:schemeClr val="tx1"/>
                </a:solidFill>
                <a:latin typeface="+mn-lt"/>
                <a:ea typeface="+mn-ea"/>
                <a:cs typeface="+mn-cs"/>
              </a:rPr>
              <a:t>南西から日がさしている</a:t>
            </a:r>
            <a:r>
              <a:rPr kumimoji="1" lang="en-US" altLang="ja-JP" sz="1200" b="0" i="0" u="none" strike="noStrike" kern="1200" baseline="0" dirty="0" smtClean="0">
                <a:solidFill>
                  <a:schemeClr val="tx1"/>
                </a:solidFill>
                <a:latin typeface="+mn-lt"/>
                <a:ea typeface="+mn-ea"/>
                <a:cs typeface="+mn-cs"/>
              </a:rPr>
              <a:t>. MOC NA(Mars Orbiter Camera</a:t>
            </a:r>
          </a:p>
          <a:p>
            <a:r>
              <a:rPr kumimoji="1" lang="en-US" altLang="ja-JP" sz="1200" b="0" i="0" u="none" strike="noStrike" kern="1200" baseline="0" dirty="0" smtClean="0">
                <a:solidFill>
                  <a:schemeClr val="tx1"/>
                </a:solidFill>
                <a:latin typeface="+mn-lt"/>
                <a:ea typeface="+mn-ea"/>
                <a:cs typeface="+mn-cs"/>
              </a:rPr>
              <a:t>Narrow Angle) image R1104573(</a:t>
            </a:r>
            <a:r>
              <a:rPr kumimoji="1" lang="en-US" altLang="ja-JP" sz="1200" b="0" i="0" u="none" strike="noStrike" kern="1200" baseline="0" dirty="0" err="1" smtClean="0">
                <a:solidFill>
                  <a:schemeClr val="tx1"/>
                </a:solidFill>
                <a:latin typeface="+mn-lt"/>
                <a:ea typeface="+mn-ea"/>
                <a:cs typeface="+mn-cs"/>
              </a:rPr>
              <a:t>Malin</a:t>
            </a:r>
            <a:r>
              <a:rPr kumimoji="1" lang="en-US" altLang="ja-JP" sz="1200" b="0" i="0" u="none" strike="noStrike" kern="1200" baseline="0" dirty="0" smtClean="0">
                <a:solidFill>
                  <a:schemeClr val="tx1"/>
                </a:solidFill>
                <a:latin typeface="+mn-lt"/>
                <a:ea typeface="+mn-ea"/>
                <a:cs typeface="+mn-cs"/>
              </a:rPr>
              <a:t> Space Science Systems image of the day</a:t>
            </a:r>
          </a:p>
          <a:p>
            <a:r>
              <a:rPr kumimoji="1" lang="en-US" altLang="ja-JP" sz="1200" b="0" i="0" u="none" strike="noStrike" kern="1200" baseline="0" dirty="0" smtClean="0">
                <a:solidFill>
                  <a:schemeClr val="tx1"/>
                </a:solidFill>
                <a:latin typeface="+mn-lt"/>
                <a:ea typeface="+mn-ea"/>
                <a:cs typeface="+mn-cs"/>
              </a:rPr>
              <a:t>MOC2-600) </a:t>
            </a:r>
            <a:r>
              <a:rPr kumimoji="1" lang="ja-JP" altLang="en-US" sz="1200" b="0" i="0" u="none" strike="noStrike" kern="1200" baseline="0" dirty="0" smtClean="0">
                <a:solidFill>
                  <a:schemeClr val="tx1"/>
                </a:solidFill>
                <a:latin typeface="+mn-lt"/>
                <a:ea typeface="+mn-ea"/>
                <a:cs typeface="+mn-cs"/>
              </a:rPr>
              <a:t>によって撮られたものである</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画像著作権は</a:t>
            </a:r>
            <a:r>
              <a:rPr kumimoji="1" lang="en-US" altLang="ja-JP" sz="1200" b="0" i="0" u="none" strike="noStrike" kern="1200" baseline="0" dirty="0" smtClean="0">
                <a:solidFill>
                  <a:schemeClr val="tx1"/>
                </a:solidFill>
                <a:latin typeface="+mn-lt"/>
                <a:ea typeface="+mn-ea"/>
                <a:cs typeface="+mn-cs"/>
              </a:rPr>
              <a:t>NASA/JPL/</a:t>
            </a:r>
            <a:r>
              <a:rPr kumimoji="1" lang="en-US" altLang="ja-JP" sz="1200" b="0" i="0" u="none" strike="noStrike" kern="1200" baseline="0" dirty="0" err="1" smtClean="0">
                <a:solidFill>
                  <a:schemeClr val="tx1"/>
                </a:solidFill>
                <a:latin typeface="+mn-lt"/>
                <a:ea typeface="+mn-ea"/>
                <a:cs typeface="+mn-cs"/>
              </a:rPr>
              <a:t>Malin</a:t>
            </a:r>
            <a:r>
              <a:rPr kumimoji="1" lang="en-US" altLang="ja-JP" sz="1200" b="0" i="0" u="none" strike="noStrike" kern="1200" baseline="0" dirty="0" smtClean="0">
                <a:solidFill>
                  <a:schemeClr val="tx1"/>
                </a:solidFill>
                <a:latin typeface="+mn-lt"/>
                <a:ea typeface="+mn-ea"/>
                <a:cs typeface="+mn-cs"/>
              </a:rPr>
              <a:t> Space</a:t>
            </a:r>
          </a:p>
          <a:p>
            <a:r>
              <a:rPr kumimoji="1" lang="en-US" altLang="ja-JP" sz="1200" b="0" i="0" u="none" strike="noStrike" kern="1200" baseline="0" dirty="0" smtClean="0">
                <a:solidFill>
                  <a:schemeClr val="tx1"/>
                </a:solidFill>
                <a:latin typeface="+mn-lt"/>
                <a:ea typeface="+mn-ea"/>
                <a:cs typeface="+mn-cs"/>
              </a:rPr>
              <a:t>Science Systems.</a:t>
            </a:r>
          </a:p>
          <a:p>
            <a:r>
              <a:rPr kumimoji="1" lang="en-US" altLang="ja-JP" sz="1200" b="0" i="0" u="none" strike="noStrike" kern="1200" baseline="0" dirty="0" smtClean="0">
                <a:solidFill>
                  <a:schemeClr val="tx1"/>
                </a:solidFill>
                <a:latin typeface="+mn-lt"/>
                <a:ea typeface="+mn-ea"/>
                <a:cs typeface="+mn-cs"/>
              </a:rPr>
              <a:t>(d) MOC NA image M1001267 </a:t>
            </a:r>
            <a:r>
              <a:rPr kumimoji="1" lang="ja-JP" altLang="en-US" sz="1200" b="0" i="0" u="none" strike="noStrike" kern="1200" baseline="0" dirty="0" smtClean="0">
                <a:solidFill>
                  <a:schemeClr val="tx1"/>
                </a:solidFill>
                <a:latin typeface="+mn-lt"/>
                <a:ea typeface="+mn-ea"/>
                <a:cs typeface="+mn-cs"/>
              </a:rPr>
              <a:t>で観測された直径～</a:t>
            </a:r>
            <a:r>
              <a:rPr kumimoji="1" lang="en-US" altLang="ja-JP" sz="1200" b="0" i="0" u="none" strike="noStrike" kern="1200" baseline="0" dirty="0" smtClean="0">
                <a:solidFill>
                  <a:schemeClr val="tx1"/>
                </a:solidFill>
                <a:latin typeface="+mn-lt"/>
                <a:ea typeface="+mn-ea"/>
                <a:cs typeface="+mn-cs"/>
              </a:rPr>
              <a:t>100m </a:t>
            </a:r>
            <a:r>
              <a:rPr kumimoji="1" lang="ja-JP" altLang="en-US" sz="1200" b="0" i="0" u="none" strike="noStrike" kern="1200" baseline="0" dirty="0" smtClean="0">
                <a:solidFill>
                  <a:schemeClr val="tx1"/>
                </a:solidFill>
                <a:latin typeface="+mn-lt"/>
                <a:ea typeface="+mn-ea"/>
                <a:cs typeface="+mn-cs"/>
              </a:rPr>
              <a:t>のダストデビルとその足</a:t>
            </a:r>
          </a:p>
          <a:p>
            <a:r>
              <a:rPr kumimoji="1" lang="ja-JP" altLang="en-US" sz="1200" b="0" i="0" u="none" strike="noStrike" kern="1200" baseline="0" dirty="0" smtClean="0">
                <a:solidFill>
                  <a:schemeClr val="tx1"/>
                </a:solidFill>
                <a:latin typeface="+mn-lt"/>
                <a:ea typeface="+mn-ea"/>
                <a:cs typeface="+mn-cs"/>
              </a:rPr>
              <a:t>跡</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画像著作権は</a:t>
            </a:r>
            <a:r>
              <a:rPr kumimoji="1" lang="en-US" altLang="ja-JP" sz="1200" b="0" i="0" u="none" strike="noStrike" kern="1200" baseline="0" dirty="0" smtClean="0">
                <a:solidFill>
                  <a:schemeClr val="tx1"/>
                </a:solidFill>
                <a:latin typeface="+mn-lt"/>
                <a:ea typeface="+mn-ea"/>
                <a:cs typeface="+mn-cs"/>
              </a:rPr>
              <a:t>NASA/JPL/</a:t>
            </a:r>
            <a:r>
              <a:rPr kumimoji="1" lang="en-US" altLang="ja-JP" sz="1200" b="0" i="0" u="none" strike="noStrike" kern="1200" baseline="0" dirty="0" err="1" smtClean="0">
                <a:solidFill>
                  <a:schemeClr val="tx1"/>
                </a:solidFill>
                <a:latin typeface="+mn-lt"/>
                <a:ea typeface="+mn-ea"/>
                <a:cs typeface="+mn-cs"/>
              </a:rPr>
              <a:t>Malin</a:t>
            </a:r>
            <a:r>
              <a:rPr kumimoji="1" lang="en-US" altLang="ja-JP" sz="1200" b="0" i="0" u="none" strike="noStrike" kern="1200" baseline="0" dirty="0" smtClean="0">
                <a:solidFill>
                  <a:schemeClr val="tx1"/>
                </a:solidFill>
                <a:latin typeface="+mn-lt"/>
                <a:ea typeface="+mn-ea"/>
                <a:cs typeface="+mn-cs"/>
              </a:rPr>
              <a:t> Space Science Systems.</a:t>
            </a:r>
          </a:p>
          <a:p>
            <a:r>
              <a:rPr kumimoji="1" lang="en-US" altLang="ja-JP" sz="1200" b="0" i="0" u="none" strike="noStrike" kern="1200" baseline="0" dirty="0" smtClean="0">
                <a:solidFill>
                  <a:schemeClr val="tx1"/>
                </a:solidFill>
                <a:latin typeface="+mn-lt"/>
                <a:ea typeface="+mn-ea"/>
                <a:cs typeface="+mn-cs"/>
              </a:rPr>
              <a:t>(e) </a:t>
            </a:r>
            <a:r>
              <a:rPr kumimoji="1" lang="ja-JP" altLang="en-US" sz="1200" b="0" i="0" u="none" strike="noStrike" kern="1200" baseline="0" dirty="0" smtClean="0">
                <a:solidFill>
                  <a:schemeClr val="tx1"/>
                </a:solidFill>
                <a:latin typeface="+mn-lt"/>
                <a:ea typeface="+mn-ea"/>
                <a:cs typeface="+mn-cs"/>
              </a:rPr>
              <a:t>波打つような砂丘上の複数のダストデビルの足跡</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このような</a:t>
            </a:r>
            <a:r>
              <a:rPr kumimoji="1" lang="en-US" altLang="ja-JP" sz="1200" b="0" i="0" u="none" strike="noStrike" kern="1200" baseline="0" dirty="0" smtClean="0">
                <a:solidFill>
                  <a:schemeClr val="tx1"/>
                </a:solidFill>
                <a:latin typeface="+mn-lt"/>
                <a:ea typeface="+mn-ea"/>
                <a:cs typeface="+mn-cs"/>
              </a:rPr>
              <a:t>MOC NA </a:t>
            </a:r>
            <a:r>
              <a:rPr kumimoji="1" lang="ja-JP" altLang="en-US" sz="1200" b="0" i="0" u="none" strike="noStrike" kern="1200" baseline="0" dirty="0" smtClean="0">
                <a:solidFill>
                  <a:schemeClr val="tx1"/>
                </a:solidFill>
                <a:latin typeface="+mn-lt"/>
                <a:ea typeface="+mn-ea"/>
                <a:cs typeface="+mn-cs"/>
              </a:rPr>
              <a:t>画像</a:t>
            </a:r>
          </a:p>
          <a:p>
            <a:r>
              <a:rPr kumimoji="1" lang="ja-JP" altLang="en-US" sz="1200" b="0" i="0" u="none" strike="noStrike" kern="1200" baseline="0" dirty="0" smtClean="0">
                <a:solidFill>
                  <a:schemeClr val="tx1"/>
                </a:solidFill>
                <a:latin typeface="+mn-lt"/>
                <a:ea typeface="+mn-ea"/>
                <a:cs typeface="+mn-cs"/>
              </a:rPr>
              <a:t>はしばしば数百のダストデビルの足跡を含む</a:t>
            </a:r>
            <a:r>
              <a:rPr kumimoji="1" lang="en-US" altLang="ja-JP" sz="1200" b="0" i="0" u="none" strike="noStrike" kern="1200" baseline="0" dirty="0" smtClean="0">
                <a:solidFill>
                  <a:schemeClr val="tx1"/>
                </a:solidFill>
                <a:latin typeface="+mn-lt"/>
                <a:ea typeface="+mn-ea"/>
                <a:cs typeface="+mn-cs"/>
              </a:rPr>
              <a:t>. NASA Planetary Image Atlas image</a:t>
            </a:r>
          </a:p>
          <a:p>
            <a:r>
              <a:rPr kumimoji="1" lang="en-US" altLang="ja-JP" sz="1200" b="0" i="0" u="none" strike="noStrike" kern="1200" baseline="0" dirty="0" smtClean="0">
                <a:solidFill>
                  <a:schemeClr val="tx1"/>
                </a:solidFill>
                <a:latin typeface="+mn-lt"/>
                <a:ea typeface="+mn-ea"/>
                <a:cs typeface="+mn-cs"/>
              </a:rPr>
              <a:t>PIA02376 </a:t>
            </a:r>
            <a:r>
              <a:rPr kumimoji="1" lang="ja-JP" altLang="en-US" sz="1200" b="0" i="0" u="none" strike="noStrike" kern="1200" baseline="0" dirty="0" smtClean="0">
                <a:solidFill>
                  <a:schemeClr val="tx1"/>
                </a:solidFill>
                <a:latin typeface="+mn-lt"/>
                <a:ea typeface="+mn-ea"/>
                <a:cs typeface="+mn-cs"/>
              </a:rPr>
              <a:t>によるものである</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画像著作権は</a:t>
            </a:r>
            <a:r>
              <a:rPr kumimoji="1" lang="en-US" altLang="ja-JP" sz="1200" b="0" i="0" u="none" strike="noStrike" kern="1200" baseline="0" dirty="0" smtClean="0">
                <a:solidFill>
                  <a:schemeClr val="tx1"/>
                </a:solidFill>
                <a:latin typeface="+mn-lt"/>
                <a:ea typeface="+mn-ea"/>
                <a:cs typeface="+mn-cs"/>
              </a:rPr>
              <a:t>NASA/JPL/</a:t>
            </a:r>
            <a:r>
              <a:rPr kumimoji="1" lang="en-US" altLang="ja-JP" sz="1200" b="0" i="0" u="none" strike="noStrike" kern="1200" baseline="0" dirty="0" err="1" smtClean="0">
                <a:solidFill>
                  <a:schemeClr val="tx1"/>
                </a:solidFill>
                <a:latin typeface="+mn-lt"/>
                <a:ea typeface="+mn-ea"/>
                <a:cs typeface="+mn-cs"/>
              </a:rPr>
              <a:t>Malin</a:t>
            </a:r>
            <a:r>
              <a:rPr kumimoji="1" lang="en-US" altLang="ja-JP" sz="1200" b="0" i="0" u="none" strike="noStrike" kern="1200" baseline="0" dirty="0" smtClean="0">
                <a:solidFill>
                  <a:schemeClr val="tx1"/>
                </a:solidFill>
                <a:latin typeface="+mn-lt"/>
                <a:ea typeface="+mn-ea"/>
                <a:cs typeface="+mn-cs"/>
              </a:rPr>
              <a:t> Space Science Systems.</a:t>
            </a:r>
          </a:p>
        </p:txBody>
      </p:sp>
      <p:sp>
        <p:nvSpPr>
          <p:cNvPr id="4" name="スライド番号プレースホルダー 3"/>
          <p:cNvSpPr>
            <a:spLocks noGrp="1"/>
          </p:cNvSpPr>
          <p:nvPr>
            <p:ph type="sldNum" sz="quarter" idx="10"/>
          </p:nvPr>
        </p:nvSpPr>
        <p:spPr/>
        <p:txBody>
          <a:bodyPr/>
          <a:lstStyle/>
          <a:p>
            <a:fld id="{88B196E2-904D-4133-9BE8-1F1B6E11F04E}" type="slidenum">
              <a:rPr kumimoji="1" lang="ja-JP" altLang="en-US" smtClean="0"/>
              <a:t>3</a:t>
            </a:fld>
            <a:endParaRPr kumimoji="1" lang="ja-JP" altLang="en-US"/>
          </a:p>
        </p:txBody>
      </p:sp>
    </p:spTree>
    <p:extLst>
      <p:ext uri="{BB962C8B-B14F-4D97-AF65-F5344CB8AC3E}">
        <p14:creationId xmlns:p14="http://schemas.microsoft.com/office/powerpoint/2010/main" val="162494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鉛直速度は最大温度のところで正の極値となる</a:t>
            </a:r>
            <a:endParaRPr kumimoji="1" lang="en-US" altLang="ja-JP" dirty="0" smtClean="0"/>
          </a:p>
          <a:p>
            <a:r>
              <a:rPr kumimoji="1" lang="ja-JP" altLang="en-US" dirty="0" smtClean="0"/>
              <a:t>ランキン渦</a:t>
            </a:r>
            <a:r>
              <a:rPr kumimoji="1" lang="en-US" altLang="ja-JP" dirty="0" smtClean="0"/>
              <a:t>:</a:t>
            </a:r>
            <a:r>
              <a:rPr kumimoji="1" lang="ja-JP" altLang="en-US" dirty="0" smtClean="0"/>
              <a:t>　接線風速が渦の中だと中心からの距離に比例し外だと反比例する</a:t>
            </a:r>
            <a:endParaRPr kumimoji="1" lang="ja-JP" altLang="en-US" dirty="0"/>
          </a:p>
        </p:txBody>
      </p:sp>
      <p:sp>
        <p:nvSpPr>
          <p:cNvPr id="4" name="スライド番号プレースホルダー 3"/>
          <p:cNvSpPr>
            <a:spLocks noGrp="1"/>
          </p:cNvSpPr>
          <p:nvPr>
            <p:ph type="sldNum" sz="quarter" idx="10"/>
          </p:nvPr>
        </p:nvSpPr>
        <p:spPr/>
        <p:txBody>
          <a:bodyPr/>
          <a:lstStyle/>
          <a:p>
            <a:fld id="{88B196E2-904D-4133-9BE8-1F1B6E11F04E}" type="slidenum">
              <a:rPr kumimoji="1" lang="ja-JP" altLang="en-US" smtClean="0"/>
              <a:t>4</a:t>
            </a:fld>
            <a:endParaRPr kumimoji="1" lang="ja-JP" altLang="en-US"/>
          </a:p>
        </p:txBody>
      </p:sp>
    </p:spTree>
    <p:extLst>
      <p:ext uri="{BB962C8B-B14F-4D97-AF65-F5344CB8AC3E}">
        <p14:creationId xmlns:p14="http://schemas.microsoft.com/office/powerpoint/2010/main" val="139871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B196E2-904D-4133-9BE8-1F1B6E11F04E}" type="slidenum">
              <a:rPr kumimoji="1" lang="ja-JP" altLang="en-US" smtClean="0"/>
              <a:t>5</a:t>
            </a:fld>
            <a:endParaRPr kumimoji="1" lang="ja-JP" altLang="en-US"/>
          </a:p>
        </p:txBody>
      </p:sp>
    </p:spTree>
    <p:extLst>
      <p:ext uri="{BB962C8B-B14F-4D97-AF65-F5344CB8AC3E}">
        <p14:creationId xmlns:p14="http://schemas.microsoft.com/office/powerpoint/2010/main" val="337485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式</a:t>
            </a:r>
            <a:r>
              <a:rPr kumimoji="1" lang="en-US" altLang="ja-JP" dirty="0" smtClean="0"/>
              <a:t>(5)</a:t>
            </a:r>
            <a:r>
              <a:rPr kumimoji="1" lang="ja-JP" altLang="en-US" dirty="0" smtClean="0"/>
              <a:t>は単純に定常状態ではダストデビル対流熱エンジン正味の仕事</a:t>
            </a:r>
            <a:r>
              <a:rPr kumimoji="1" lang="en-US" altLang="ja-JP" dirty="0" smtClean="0"/>
              <a:t>(</a:t>
            </a:r>
            <a:r>
              <a:rPr kumimoji="1" lang="ja-JP" altLang="en-US" dirty="0" smtClean="0"/>
              <a:t>これは熱流入じゃない</a:t>
            </a:r>
            <a:r>
              <a:rPr kumimoji="1" lang="en-US" altLang="ja-JP" dirty="0" smtClean="0"/>
              <a:t>?)</a:t>
            </a:r>
            <a:r>
              <a:rPr kumimoji="1" lang="ja-JP" altLang="en-US" dirty="0" smtClean="0"/>
              <a:t>は摩擦で失ったエネルギーと平衡することを示している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88B196E2-904D-4133-9BE8-1F1B6E11F04E}" type="slidenum">
              <a:rPr kumimoji="1" lang="ja-JP" altLang="en-US" smtClean="0"/>
              <a:t>7</a:t>
            </a:fld>
            <a:endParaRPr kumimoji="1" lang="ja-JP" altLang="en-US"/>
          </a:p>
        </p:txBody>
      </p:sp>
    </p:spTree>
    <p:extLst>
      <p:ext uri="{BB962C8B-B14F-4D97-AF65-F5344CB8AC3E}">
        <p14:creationId xmlns:p14="http://schemas.microsoft.com/office/powerpoint/2010/main" val="232133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en-US" altLang="ja-JP" dirty="0" err="1" smtClean="0"/>
              <a:t>oint</a:t>
            </a:r>
            <a:r>
              <a:rPr kumimoji="1" lang="en-US" altLang="ja-JP" dirty="0" smtClean="0"/>
              <a:t> </a:t>
            </a:r>
            <a:r>
              <a:rPr kumimoji="1" lang="en-US" altLang="ja-JP" dirty="0" err="1" smtClean="0"/>
              <a:t>Tds</a:t>
            </a:r>
            <a:r>
              <a:rPr kumimoji="1" lang="en-US" altLang="ja-JP" dirty="0" smtClean="0"/>
              <a:t> </a:t>
            </a:r>
            <a:r>
              <a:rPr kumimoji="1" lang="ja-JP" altLang="en-US" dirty="0" smtClean="0"/>
              <a:t>は対流系の正味の熱流入</a:t>
            </a:r>
            <a:r>
              <a:rPr kumimoji="1" lang="en-US" altLang="ja-JP" dirty="0" smtClean="0"/>
              <a:t>. \</a:t>
            </a:r>
            <a:r>
              <a:rPr kumimoji="1" lang="en-US" altLang="ja-JP" dirty="0" err="1" smtClean="0"/>
              <a:t>int</a:t>
            </a:r>
            <a:r>
              <a:rPr kumimoji="1" lang="en-US" altLang="ja-JP" dirty="0" smtClean="0"/>
              <a:t> </a:t>
            </a:r>
            <a:r>
              <a:rPr kumimoji="1" lang="en-US" altLang="ja-JP" dirty="0" err="1" smtClean="0"/>
              <a:t>Tds</a:t>
            </a:r>
            <a:r>
              <a:rPr kumimoji="1" lang="en-US" altLang="ja-JP" dirty="0" smtClean="0"/>
              <a:t> </a:t>
            </a:r>
            <a:r>
              <a:rPr kumimoji="1" lang="ja-JP" altLang="en-US" dirty="0" smtClean="0"/>
              <a:t>は地表面からの熱の流入</a:t>
            </a:r>
            <a:endParaRPr kumimoji="1" lang="en-US" altLang="ja-JP" dirty="0" smtClean="0"/>
          </a:p>
          <a:p>
            <a:r>
              <a:rPr kumimoji="1" lang="en-US" altLang="ja-JP" dirty="0" smtClean="0"/>
              <a:t>\bar{T_s}</a:t>
            </a:r>
            <a:r>
              <a:rPr kumimoji="1" lang="ja-JP" altLang="en-US" dirty="0" smtClean="0"/>
              <a:t>はダストデビル熱エンジンによって熱が吸収されるときの平均温度</a:t>
            </a:r>
            <a:endParaRPr kumimoji="1" lang="en-US" altLang="ja-JP" dirty="0" smtClean="0"/>
          </a:p>
          <a:p>
            <a:r>
              <a:rPr kumimoji="1" lang="en-US" altLang="ja-JP" dirty="0" smtClean="0"/>
              <a:t>(12)</a:t>
            </a:r>
            <a:r>
              <a:rPr kumimoji="1" lang="ja-JP" altLang="en-US" dirty="0" smtClean="0"/>
              <a:t>は地表面圧力降下は使用身の熱流入に比例していることを述べているらしい</a:t>
            </a:r>
            <a:r>
              <a:rPr kumimoji="1" lang="en-US" altLang="ja-JP" dirty="0" smtClean="0"/>
              <a:t>(</a:t>
            </a:r>
            <a:r>
              <a:rPr kumimoji="1" lang="ja-JP" altLang="en-US" dirty="0" smtClean="0"/>
              <a:t>地表面からの熱流入に比例しているんじゃないのか</a:t>
            </a:r>
            <a:r>
              <a:rPr kumimoji="1" lang="en-US" altLang="ja-JP" dirty="0" smtClean="0"/>
              <a:t>?)</a:t>
            </a:r>
          </a:p>
          <a:p>
            <a:r>
              <a:rPr kumimoji="1" lang="ja-JP" altLang="en-US" dirty="0" smtClean="0"/>
              <a:t>正味の熱流入 </a:t>
            </a:r>
            <a:r>
              <a:rPr kumimoji="1" lang="en-US" altLang="ja-JP" dirty="0" smtClean="0"/>
              <a:t>= </a:t>
            </a:r>
            <a:r>
              <a:rPr kumimoji="1" lang="ja-JP" altLang="en-US" dirty="0" smtClean="0"/>
              <a:t>正味の仕事</a:t>
            </a:r>
            <a:endParaRPr kumimoji="1" lang="ja-JP" altLang="en-US" dirty="0"/>
          </a:p>
        </p:txBody>
      </p:sp>
      <p:sp>
        <p:nvSpPr>
          <p:cNvPr id="4" name="スライド番号プレースホルダー 3"/>
          <p:cNvSpPr>
            <a:spLocks noGrp="1"/>
          </p:cNvSpPr>
          <p:nvPr>
            <p:ph type="sldNum" sz="quarter" idx="10"/>
          </p:nvPr>
        </p:nvSpPr>
        <p:spPr/>
        <p:txBody>
          <a:bodyPr/>
          <a:lstStyle/>
          <a:p>
            <a:fld id="{88B196E2-904D-4133-9BE8-1F1B6E11F04E}" type="slidenum">
              <a:rPr kumimoji="1" lang="ja-JP" altLang="en-US" smtClean="0"/>
              <a:t>8</a:t>
            </a:fld>
            <a:endParaRPr kumimoji="1" lang="ja-JP" altLang="en-US"/>
          </a:p>
        </p:txBody>
      </p:sp>
    </p:spTree>
    <p:extLst>
      <p:ext uri="{BB962C8B-B14F-4D97-AF65-F5344CB8AC3E}">
        <p14:creationId xmlns:p14="http://schemas.microsoft.com/office/powerpoint/2010/main" val="380559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これはダストデビルの熱力学的効率は対流層の圧力厚さの関数であることを示している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88B196E2-904D-4133-9BE8-1F1B6E11F04E}" type="slidenum">
              <a:rPr kumimoji="1" lang="ja-JP" altLang="en-US" smtClean="0"/>
              <a:t>11</a:t>
            </a:fld>
            <a:endParaRPr kumimoji="1" lang="ja-JP" altLang="en-US"/>
          </a:p>
        </p:txBody>
      </p:sp>
    </p:spTree>
    <p:extLst>
      <p:ext uri="{BB962C8B-B14F-4D97-AF65-F5344CB8AC3E}">
        <p14:creationId xmlns:p14="http://schemas.microsoft.com/office/powerpoint/2010/main" val="136380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ここで運動エネルギーとポテンシャルエネルギーは無視している</a:t>
            </a:r>
            <a:r>
              <a:rPr kumimoji="1" lang="en-US" altLang="ja-JP" dirty="0" smtClean="0"/>
              <a:t>. </a:t>
            </a:r>
            <a:r>
              <a:rPr kumimoji="1" lang="ja-JP" altLang="en-US" dirty="0" smtClean="0"/>
              <a:t>→十分遠方では速度 </a:t>
            </a:r>
            <a:r>
              <a:rPr kumimoji="1" lang="en-US" altLang="ja-JP" dirty="0" smtClean="0"/>
              <a:t>0 </a:t>
            </a:r>
            <a:r>
              <a:rPr kumimoji="1" lang="ja-JP" altLang="en-US" dirty="0" smtClean="0"/>
              <a:t>で中心はよどみ点なので速度 </a:t>
            </a:r>
            <a:r>
              <a:rPr kumimoji="1" lang="en-US" altLang="ja-JP" dirty="0" smtClean="0"/>
              <a:t>0, </a:t>
            </a:r>
            <a:r>
              <a:rPr kumimoji="1" lang="ja-JP" altLang="en-US" dirty="0" smtClean="0"/>
              <a:t>さらに地表面は平坦とするのでポテンシャルエネルギーは変化しないので</a:t>
            </a:r>
            <a:r>
              <a:rPr kumimoji="1" lang="en-US" altLang="ja-JP" dirty="0" smtClean="0"/>
              <a:t>0</a:t>
            </a:r>
          </a:p>
          <a:p>
            <a:endParaRPr kumimoji="1" lang="en-US" altLang="ja-JP" dirty="0" smtClean="0"/>
          </a:p>
          <a:p>
            <a:r>
              <a:rPr kumimoji="1" lang="ja-JP" altLang="en-US" dirty="0" smtClean="0"/>
              <a:t>式</a:t>
            </a:r>
            <a:r>
              <a:rPr kumimoji="1" lang="en-US" altLang="ja-JP" dirty="0" smtClean="0"/>
              <a:t>(7)</a:t>
            </a:r>
            <a:r>
              <a:rPr kumimoji="1" lang="en-US" altLang="ja-JP" baseline="0" dirty="0" smtClean="0"/>
              <a:t> </a:t>
            </a:r>
            <a:r>
              <a:rPr kumimoji="1" lang="ja-JP" altLang="en-US" baseline="0" dirty="0" smtClean="0"/>
              <a:t>は地表面の摩擦によるエネルギー損失を地表面の</a:t>
            </a:r>
            <a:r>
              <a:rPr kumimoji="1" lang="en-US" altLang="ja-JP" baseline="0" dirty="0" smtClean="0"/>
              <a:t>(</a:t>
            </a:r>
            <a:r>
              <a:rPr kumimoji="1" lang="ja-JP" altLang="en-US" baseline="0" dirty="0" smtClean="0"/>
              <a:t>放射方向の</a:t>
            </a:r>
            <a:r>
              <a:rPr kumimoji="1" lang="en-US" altLang="ja-JP" baseline="0" dirty="0" smtClean="0"/>
              <a:t>)</a:t>
            </a:r>
            <a:r>
              <a:rPr kumimoji="1" lang="ja-JP" altLang="en-US" baseline="0" dirty="0" smtClean="0"/>
              <a:t>圧力降下に関連付ける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B196E2-904D-4133-9BE8-1F1B6E11F04E}" type="slidenum">
              <a:rPr kumimoji="1" lang="ja-JP" altLang="en-US" smtClean="0"/>
              <a:t>17</a:t>
            </a:fld>
            <a:endParaRPr kumimoji="1" lang="ja-JP" altLang="en-US"/>
          </a:p>
        </p:txBody>
      </p:sp>
    </p:spTree>
    <p:extLst>
      <p:ext uri="{BB962C8B-B14F-4D97-AF65-F5344CB8AC3E}">
        <p14:creationId xmlns:p14="http://schemas.microsoft.com/office/powerpoint/2010/main" val="277048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式</a:t>
            </a:r>
            <a:r>
              <a:rPr kumimoji="1" lang="en-US" altLang="ja-JP" dirty="0" smtClean="0"/>
              <a:t>(9)</a:t>
            </a:r>
            <a:r>
              <a:rPr kumimoji="1" lang="ja-JP" altLang="en-US" dirty="0" smtClean="0"/>
              <a:t>の右辺 </a:t>
            </a:r>
            <a:r>
              <a:rPr kumimoji="1" lang="en-US" altLang="ja-JP" dirty="0" err="1" smtClean="0"/>
              <a:t>Tds</a:t>
            </a:r>
            <a:r>
              <a:rPr kumimoji="1" lang="en-US" altLang="ja-JP" dirty="0" smtClean="0"/>
              <a:t> </a:t>
            </a:r>
            <a:r>
              <a:rPr kumimoji="1" lang="ja-JP" altLang="en-US" dirty="0" smtClean="0"/>
              <a:t>はダストデビルへの正味の熱流入である</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88B196E2-904D-4133-9BE8-1F1B6E11F04E}" type="slidenum">
              <a:rPr kumimoji="1" lang="ja-JP" altLang="en-US" smtClean="0"/>
              <a:t>18</a:t>
            </a:fld>
            <a:endParaRPr kumimoji="1" lang="ja-JP" altLang="en-US"/>
          </a:p>
        </p:txBody>
      </p:sp>
    </p:spTree>
    <p:extLst>
      <p:ext uri="{BB962C8B-B14F-4D97-AF65-F5344CB8AC3E}">
        <p14:creationId xmlns:p14="http://schemas.microsoft.com/office/powerpoint/2010/main" val="3029461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Newman </a:t>
            </a:r>
            <a:r>
              <a:rPr kumimoji="1" lang="ja-JP" altLang="en-US" dirty="0" smtClean="0"/>
              <a:t>では </a:t>
            </a:r>
            <a:r>
              <a:rPr kumimoji="1" lang="en-US" altLang="ja-JP" dirty="0" smtClean="0"/>
              <a:t>T_0 </a:t>
            </a:r>
            <a:r>
              <a:rPr kumimoji="1" lang="ja-JP" altLang="en-US" dirty="0" smtClean="0"/>
              <a:t>は最下層の大気の温度</a:t>
            </a:r>
            <a:r>
              <a:rPr kumimoji="1" lang="en-US" altLang="ja-JP" dirty="0" smtClean="0"/>
              <a:t>, \bar{T}_s</a:t>
            </a:r>
            <a:r>
              <a:rPr kumimoji="1" lang="en-US" altLang="ja-JP" baseline="0" dirty="0" smtClean="0"/>
              <a:t> </a:t>
            </a:r>
            <a:r>
              <a:rPr kumimoji="1" lang="ja-JP" altLang="en-US" baseline="0" dirty="0" smtClean="0"/>
              <a:t>は地表面温度で</a:t>
            </a:r>
            <a:r>
              <a:rPr kumimoji="1" lang="en-US" altLang="ja-JP" baseline="0" dirty="0" smtClean="0"/>
              <a:t>, </a:t>
            </a:r>
            <a:r>
              <a:rPr kumimoji="1" lang="en-US" altLang="ja-JP" baseline="0" dirty="0" err="1" smtClean="0"/>
              <a:t>Renno</a:t>
            </a:r>
            <a:r>
              <a:rPr kumimoji="1" lang="en-US" altLang="ja-JP" baseline="0" dirty="0" smtClean="0"/>
              <a:t> </a:t>
            </a:r>
            <a:r>
              <a:rPr kumimoji="1" lang="ja-JP" altLang="en-US" baseline="0" dirty="0" smtClean="0"/>
              <a:t>は</a:t>
            </a:r>
            <a:r>
              <a:rPr kumimoji="1" lang="en-US" altLang="ja-JP" baseline="0" dirty="0" smtClean="0"/>
              <a:t>T_0</a:t>
            </a:r>
            <a:r>
              <a:rPr kumimoji="1" lang="ja-JP" altLang="en-US" baseline="0" dirty="0" smtClean="0"/>
              <a:t>はわからないがおそらく地表面の温度で</a:t>
            </a:r>
            <a:r>
              <a:rPr kumimoji="1" lang="en-US" altLang="ja-JP" baseline="0" dirty="0" smtClean="0"/>
              <a:t>\bar{T}_s </a:t>
            </a:r>
            <a:r>
              <a:rPr kumimoji="1" lang="ja-JP" altLang="en-US" baseline="0" dirty="0" smtClean="0"/>
              <a:t>が最下層大気の温度</a:t>
            </a:r>
            <a:endParaRPr kumimoji="1" lang="ja-JP" altLang="en-US" dirty="0"/>
          </a:p>
        </p:txBody>
      </p:sp>
      <p:sp>
        <p:nvSpPr>
          <p:cNvPr id="4" name="スライド番号プレースホルダー 3"/>
          <p:cNvSpPr>
            <a:spLocks noGrp="1"/>
          </p:cNvSpPr>
          <p:nvPr>
            <p:ph type="sldNum" sz="quarter" idx="10"/>
          </p:nvPr>
        </p:nvSpPr>
        <p:spPr/>
        <p:txBody>
          <a:bodyPr/>
          <a:lstStyle/>
          <a:p>
            <a:fld id="{88B196E2-904D-4133-9BE8-1F1B6E11F04E}" type="slidenum">
              <a:rPr kumimoji="1" lang="ja-JP" altLang="en-US" smtClean="0"/>
              <a:t>22</a:t>
            </a:fld>
            <a:endParaRPr kumimoji="1" lang="ja-JP" altLang="en-US"/>
          </a:p>
        </p:txBody>
      </p:sp>
    </p:spTree>
    <p:extLst>
      <p:ext uri="{BB962C8B-B14F-4D97-AF65-F5344CB8AC3E}">
        <p14:creationId xmlns:p14="http://schemas.microsoft.com/office/powerpoint/2010/main" val="271551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2014/2/26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2014/2/26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2014/2/26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2014/2/26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aru.bonyari.jp/texclip/texclip.php?s=\begin%7balign*%7d%0a\int_%7b\infty%7d%5e0%20\alpha%20d%20p%20%3D%20\int_%7b\infty%7d%5e0%20\mathbf%7bf%7d\cdot%20d\mathbf%7bl%7d%20\hspace%7b1em%7d(6)%0a\end%7balign*%7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maru.bonyari.jp/texclip/texclip.php?s=\begin%7balign*%7d%0a\int_%7b\infty%7d%5e0%20RT%20d%20\ln%20p%20%3D%20\int_%7b\infty%7d%5e0%20\mathbf%7bf%7d\cdot%20d\mathbf%7bl%7d%20\hspace%7b1em%7d(7)%0a\end%7balign*%7d"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maru.bonyari.jp/texclip/texclip.php?s=\begin%7balign*%7d%0a\gamma%20\equiv%20\frac%7b\int_%7b\infty%7d%5e0%20\mathbf%7bf%7d\cdot%20d\mathbf%7bl%7d%7d%7b\oint%20\mathbf%7bf%7d\cdot%20d\mathbf%7bl%7d%7d%20\hspace%7b1em%7d(8)%0a\end%7balign*%7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maru.bonyari.jp/texclip/texclip.php?s=\begin%7balign*%7d%0a-\int%5e0_%7b\infty%7d%20RTd%20\ln%20p%20%3D%20\gamma%20\oint%20Tds%20\hspace%7b1em%7d%20(9)%0a%25\gamma%20\equiv%20\frac%7b\int_%7b\infty%7d%5e0%20\mathbf%7bf%7d\cdot%20d\mathbf%7bl%7d%7d%7b\oint%20\mathbf%7bf%7d\cdot%20d\mathbf%7bl%7d%7d%20\hspace%7b1em%7d(8)%0a\end%7balign*%7d"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maru.bonyari.jp/texclip/texclip.php?s=\begin%7balign*%7d%0a%25R\overline%7bT%7d_s%20\ln%20\frac%7bp_0%7d%7bp_%7b\infty%7d%7d%20\approx%20\gamma%20\eta\int%5e0_%7b\infty%7d%20Tds%20\hspace%7b1em%7d%20(11)%0a%25\gamma%20\equiv%20\frac%7b\int_%7b\infty%7d%5e0%20\mathbf%7bf%7d\cdot%20d\mathbf%7bl%7d%7d%7b\oint%20\mathbf%7bf%7d\cdot%20d\mathbf%7bl%7d%7d%20\hspace%7b1em%7d(8)%0a%25\eta%20\equiv%20\frac%7b\oint%20Tds%7d%7b\int_%7b\infty%7d%5e0Tds%7d%20\hspace%7b1em%7d(10)%0aTds%20\approx%20c_p%20dT%20-%20RTd\ln%20p%20\hspace%7b1em%7d(12)%0a\end%7balign*%7d"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maru.bonyari.jp/texclip/texclip.php?s=\begin%7balign*%7d%0a%25R\overline%7bT%7d_s%20\ln%20\frac%7bp_0%7d%7bp_%7b\infty%7d%7d%20\approx%20\gamma%20\eta\int%5e0_%7b\infty%7d%20Tds%20\hspace%7b1em%7d%20(11)%0a%25\gamma%20\equiv%20\frac%7b\int_%7b\infty%7d%5e0%20\mathbf%7bf%7d\cdot%20d\mathbf%7bl%7d%7d%7b\oint%20\mathbf%7bf%7d\cdot%20d\mathbf%7bl%7d%7d%20\hspace%7b1em%7d(8)%0a%25\eta%20\equiv%20\frac%7b\oint%20Tds%7d%7b\int_%7b\infty%7d%5e0Tds%7d%20\hspace%7b1em%7d(10)%0a\int_%7b\infty%7d%5e0%20Tds%20\approx%20c_p(T_0%20-%20T_%7b\infty%7d)-%20R\overline%7bT%7d_s\ln%20\frac%7bp_0%7d%7bp_%7b\infty%7d%7d%20\hspace%7b1em%7d(13)%0a\end%7balign*%7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maru.bonyari.jp/texclip/texclip.php?s=\begin%7balign*%7d%0ad\left(\frac%7b1%7d%7b2%7d|\mathbf%7bv%7d|%5e2%20%2B%20gz\right)%20%2B%20\alpha%20dp%20-%20\mathbf%7bf%7d\cdot%20d\mathbf%7bl%7d%20%3D%200%20\hspace%7b1em%7d(1)%0a\end%7balign*%7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maru.bonyari.jp/texclip/texclip.php?s=\begin%7balign*%7d%0a\nabla%20\cdot%20(\rho%20\mathbf%7bv%7d)%20%3D%200%20\hspace%7b1em%7d%20(2)%0a%25\oint%20\alpha%20dp%20%3D%20\oint%20\mathbf%7bf%7d\cdot%20d%20\mathbf%7bl%7d%20\hspace%7b1em%7d(2)%0a\end%7balign*%7d"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maru.bonyari.jp/texclip/texclip.php?s=\begin%7balign*%7d%0a\oint%20\alpha%20dp%20%3D%20\oint%20\mathbf%7bf%7d\cdot%20d%20\mathbf%7bl%7d%20\hspace%7b1em%7d(3)%0a\end%7balign*%7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maru.bonyari.jp/texclip/texclip.php?s=\begin%7balign*%7d%0a\oint%20Tds%20%3D%20-\oint%20\mathbf%7bf%7d\cdot%20d\mathbf%7bl%7d%20\hspace%7b1em%7d(5)%0a\end%7balign*%7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maru.bonyari.jp/texclip/texclip.php?s=\begin%7balign*%7d%0a\oint%20Tds%20%3D%20-\oint%20\alpha%20d%20p%20\hspace%7b1em%7d(4)%0a\end%7balign*%7d"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maru.bonyari.jp/texclip/texclip.php?s=\begin%7balign*%7d%0a%25-\int%5e0_%7b\infty%7d%20RTd%20\ln%20p%20%3D%20\gamma%20\oint%20Tds%20\hspace%7b1em%7d%20(9)%0a%25\gamma%20\equiv%20\frac%7b\int_%7b\infty%7d%5e0%20\mathbf%7bf%7d\cdot%20d\mathbf%7bl%7d%7d%7b\oint%20\mathbf%7bf%7d\cdot%20d\mathbf%7bl%7d%7d%20\hspace%7b1em%7d(8)%0a\eta%20\equiv%20\frac%7b\oint%20Tds%7d%7b\int_%7b\infty%7d%5e0Tds%7d%20\hspace%7b1em%7d(10)%0a\end%7balign*%7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Newman et al. 2002 </a:t>
            </a:r>
            <a:r>
              <a:rPr kumimoji="1" lang="ja-JP" altLang="en-US" dirty="0" smtClean="0"/>
              <a:t>のダストデビルパラメタリゼーション</a:t>
            </a:r>
            <a:endParaRPr kumimoji="1" lang="ja-JP" altLang="en-US" dirty="0"/>
          </a:p>
        </p:txBody>
      </p:sp>
      <p:sp>
        <p:nvSpPr>
          <p:cNvPr id="3" name="サブタイトル 2"/>
          <p:cNvSpPr>
            <a:spLocks noGrp="1"/>
          </p:cNvSpPr>
          <p:nvPr>
            <p:ph type="subTitle" idx="1"/>
          </p:nvPr>
        </p:nvSpPr>
        <p:spPr/>
        <p:txBody>
          <a:bodyPr/>
          <a:lstStyle/>
          <a:p>
            <a:r>
              <a:rPr lang="ja-JP" altLang="en-US" dirty="0"/>
              <a:t>北海道</a:t>
            </a:r>
            <a:r>
              <a:rPr lang="ja-JP" altLang="en-US" dirty="0" smtClean="0"/>
              <a:t>大学大学院理学院</a:t>
            </a:r>
            <a:endParaRPr lang="en-US" altLang="ja-JP" dirty="0" smtClean="0"/>
          </a:p>
          <a:p>
            <a:r>
              <a:rPr kumimoji="1" lang="ja-JP" altLang="en-US" dirty="0" smtClean="0"/>
              <a:t>荻原弘尭</a:t>
            </a:r>
            <a:endParaRPr kumimoji="1" lang="ja-JP" altLang="en-US" dirty="0"/>
          </a:p>
        </p:txBody>
      </p:sp>
    </p:spTree>
    <p:extLst>
      <p:ext uri="{BB962C8B-B14F-4D97-AF65-F5344CB8AC3E}">
        <p14:creationId xmlns:p14="http://schemas.microsoft.com/office/powerpoint/2010/main" val="3879793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ダストデビル熱エンジンの式変化</a:t>
            </a:r>
            <a:r>
              <a:rPr kumimoji="1" lang="en-US" altLang="ja-JP" dirty="0" smtClean="0"/>
              <a:t>5</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a:bodyPr>
          <a:lstStyle/>
          <a:p>
            <a:pPr marL="514350" indent="-514350">
              <a:buFont typeface="+mj-lt"/>
              <a:buAutoNum type="arabicPeriod" startAt="8"/>
            </a:pPr>
            <a:r>
              <a:rPr lang="ja-JP" altLang="en-US" dirty="0" smtClean="0"/>
              <a:t>第一近似として</a:t>
            </a:r>
            <a:r>
              <a:rPr lang="en-US" altLang="ja-JP" dirty="0" smtClean="0"/>
              <a:t>T</a:t>
            </a:r>
            <a:r>
              <a:rPr lang="en-US" altLang="ja-JP" baseline="-25000" dirty="0" smtClean="0"/>
              <a:t>h</a:t>
            </a:r>
            <a:r>
              <a:rPr lang="en-US" altLang="ja-JP" dirty="0" smtClean="0"/>
              <a:t> </a:t>
            </a:r>
            <a:r>
              <a:rPr lang="ja-JP" altLang="en-US" dirty="0" smtClean="0"/>
              <a:t>を地表面の平均温度と仮定し</a:t>
            </a:r>
            <a:r>
              <a:rPr lang="en-US" altLang="ja-JP" dirty="0" smtClean="0"/>
              <a:t>, </a:t>
            </a:r>
            <a:r>
              <a:rPr lang="ja-JP" altLang="en-US" dirty="0" smtClean="0"/>
              <a:t>式</a:t>
            </a:r>
            <a:r>
              <a:rPr lang="en-US" altLang="ja-JP" dirty="0" smtClean="0"/>
              <a:t>(8) </a:t>
            </a:r>
            <a:r>
              <a:rPr lang="ja-JP" altLang="en-US" dirty="0"/>
              <a:t>で</a:t>
            </a:r>
            <a:r>
              <a:rPr kumimoji="1" lang="ja-JP" altLang="en-US" dirty="0" smtClean="0"/>
              <a:t>地表面から対流層上端まで積分すると</a:t>
            </a:r>
            <a:r>
              <a:rPr kumimoji="1" lang="en-US" altLang="ja-JP" dirty="0" smtClean="0"/>
              <a:t>, </a:t>
            </a:r>
            <a:r>
              <a:rPr kumimoji="1" lang="ja-JP" altLang="en-US" dirty="0" smtClean="0"/>
              <a:t>熱流出する場の温度が求まり</a:t>
            </a:r>
            <a:r>
              <a:rPr kumimoji="1" lang="en-US" altLang="ja-JP" dirty="0" smtClean="0"/>
              <a:t>,</a:t>
            </a:r>
            <a:br>
              <a:rPr kumimoji="1" lang="en-US" altLang="ja-JP" dirty="0" smtClean="0"/>
            </a:br>
            <a:r>
              <a:rPr kumimoji="1" lang="en-US" altLang="ja-JP" dirty="0" smtClean="0"/>
              <a:t/>
            </a:r>
            <a:br>
              <a:rPr kumimoji="1" lang="en-US" altLang="ja-JP" dirty="0" smtClean="0"/>
            </a:br>
            <a:r>
              <a:rPr kumimoji="1" lang="en-US" altLang="ja-JP" dirty="0" smtClean="0"/>
              <a:t>                                                                     </a:t>
            </a:r>
            <a:r>
              <a:rPr kumimoji="1" lang="en-US" altLang="ja-JP" sz="3600" dirty="0" smtClean="0"/>
              <a:t>(9)</a:t>
            </a:r>
            <a:r>
              <a:rPr lang="en-US" altLang="ja-JP" dirty="0"/>
              <a:t/>
            </a:r>
            <a:br>
              <a:rPr lang="en-US" altLang="ja-JP" dirty="0"/>
            </a:br>
            <a:r>
              <a:rPr lang="en-US" altLang="ja-JP" dirty="0" smtClean="0"/>
              <a:t/>
            </a:r>
            <a:br>
              <a:rPr lang="en-US" altLang="ja-JP" dirty="0" smtClean="0"/>
            </a:br>
            <a:r>
              <a:rPr lang="ja-JP" altLang="en-US" dirty="0" smtClean="0"/>
              <a:t>ここで </a:t>
            </a:r>
            <a:r>
              <a:rPr lang="en-US" altLang="ja-JP" dirty="0" err="1" smtClean="0"/>
              <a:t>ps</a:t>
            </a:r>
            <a:r>
              <a:rPr lang="ja-JP" altLang="en-US" dirty="0" smtClean="0"/>
              <a:t>は地表面圧力</a:t>
            </a:r>
            <a:r>
              <a:rPr lang="en-US" altLang="ja-JP" dirty="0" smtClean="0"/>
              <a:t>, </a:t>
            </a:r>
            <a:r>
              <a:rPr lang="en-US" altLang="ja-JP" dirty="0" err="1" smtClean="0"/>
              <a:t>ptop</a:t>
            </a:r>
            <a:r>
              <a:rPr lang="en-US" altLang="ja-JP" dirty="0" smtClean="0"/>
              <a:t> </a:t>
            </a:r>
            <a:r>
              <a:rPr lang="ja-JP" altLang="en-US" dirty="0" smtClean="0"/>
              <a:t>は対流境界層の圧力</a:t>
            </a:r>
            <a:r>
              <a:rPr lang="en-US" altLang="ja-JP" dirty="0" smtClean="0"/>
              <a:t>,      </a:t>
            </a:r>
            <a:r>
              <a:rPr lang="ja-JP" altLang="en-US" dirty="0" smtClean="0"/>
              <a:t>は地表面の平均温度</a:t>
            </a:r>
            <a:r>
              <a:rPr lang="en-US" altLang="ja-JP" dirty="0" smtClean="0"/>
              <a:t>, χ</a:t>
            </a:r>
            <a:r>
              <a:rPr lang="ja-JP" altLang="en-US" dirty="0" smtClean="0"/>
              <a:t>は定圧比熱に対する大気の気体</a:t>
            </a:r>
            <a:r>
              <a:rPr lang="ja-JP" altLang="en-US" dirty="0" smtClean="0"/>
              <a:t>定数</a:t>
            </a:r>
            <a:r>
              <a:rPr lang="en-US" altLang="ja-JP" dirty="0" smtClean="0"/>
              <a:t>. T</a:t>
            </a:r>
            <a:r>
              <a:rPr lang="en-US" altLang="ja-JP" baseline="-25000" dirty="0" smtClean="0"/>
              <a:t>c</a:t>
            </a:r>
            <a:r>
              <a:rPr lang="en-US" altLang="ja-JP" dirty="0" smtClean="0"/>
              <a:t> </a:t>
            </a:r>
            <a:r>
              <a:rPr lang="ja-JP" altLang="en-US" dirty="0" smtClean="0"/>
              <a:t>はレイヤー平均されている</a:t>
            </a:r>
            <a:r>
              <a:rPr lang="ja-JP" altLang="en-US" dirty="0"/>
              <a:t>温度</a:t>
            </a:r>
            <a:endParaRPr lang="en-US" altLang="ja-JP"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687" y="3068960"/>
            <a:ext cx="5581650" cy="1076325"/>
          </a:xfrm>
          <a:prstGeom prst="rect">
            <a:avLst/>
          </a:prstGeom>
        </p:spPr>
      </p:pic>
      <mc:AlternateContent xmlns:mc="http://schemas.openxmlformats.org/markup-compatibility/2006" xmlns:a14="http://schemas.microsoft.com/office/drawing/2010/main">
        <mc:Choice Requires="a14">
          <p:sp>
            <p:nvSpPr>
              <p:cNvPr id="5" name="正方形/長方形 4"/>
              <p:cNvSpPr/>
              <p:nvPr/>
            </p:nvSpPr>
            <p:spPr>
              <a:xfrm>
                <a:off x="2218865" y="4746328"/>
                <a:ext cx="576064"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a:latin typeface="Cambria Math"/>
                            </a:rPr>
                          </m:ctrlPr>
                        </m:sSubPr>
                        <m:e>
                          <m:acc>
                            <m:accPr>
                              <m:chr m:val="̅"/>
                              <m:ctrlPr>
                                <a:rPr lang="en-US" altLang="ja-JP" sz="3200" i="1">
                                  <a:latin typeface="Cambria Math"/>
                                </a:rPr>
                              </m:ctrlPr>
                            </m:accPr>
                            <m:e>
                              <m:r>
                                <a:rPr lang="en-US" altLang="ja-JP" sz="3200" i="1">
                                  <a:latin typeface="Cambria Math"/>
                                </a:rPr>
                                <m:t>𝑇</m:t>
                              </m:r>
                            </m:e>
                          </m:acc>
                        </m:e>
                        <m:sub>
                          <m:r>
                            <a:rPr lang="en-US" altLang="ja-JP" sz="3200" i="1">
                              <a:latin typeface="Cambria Math"/>
                            </a:rPr>
                            <m:t>𝑠</m:t>
                          </m:r>
                        </m:sub>
                      </m:sSub>
                    </m:oMath>
                  </m:oMathPara>
                </a14:m>
                <a:endParaRPr lang="ja-JP" altLang="en-US" sz="32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2218865" y="4746328"/>
                <a:ext cx="576064" cy="584775"/>
              </a:xfrm>
              <a:prstGeom prst="rect">
                <a:avLst/>
              </a:prstGeom>
              <a:blipFill rotWithShape="1">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7927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ダストデビル熱エンジンの式変化</a:t>
            </a:r>
            <a:r>
              <a:rPr kumimoji="1" lang="en-US" altLang="ja-JP" dirty="0" smtClean="0"/>
              <a:t>6</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lstStyle/>
          <a:p>
            <a:pPr marL="514350" indent="-514350">
              <a:buFont typeface="+mj-lt"/>
              <a:buAutoNum type="arabicPeriod" startAt="9"/>
            </a:pPr>
            <a:r>
              <a:rPr lang="ja-JP" altLang="en-US" dirty="0" smtClean="0"/>
              <a:t>式</a:t>
            </a:r>
            <a:r>
              <a:rPr lang="en-US" altLang="ja-JP" dirty="0" smtClean="0"/>
              <a:t>(9) </a:t>
            </a:r>
            <a:r>
              <a:rPr lang="ja-JP" altLang="en-US" dirty="0" smtClean="0"/>
              <a:t>のとき式</a:t>
            </a:r>
            <a:r>
              <a:rPr lang="en-US" altLang="ja-JP" dirty="0" smtClean="0"/>
              <a:t>(7) </a:t>
            </a:r>
            <a:r>
              <a:rPr lang="ja-JP" altLang="en-US" dirty="0" smtClean="0"/>
              <a:t>は</a:t>
            </a:r>
            <a:r>
              <a:rPr lang="en-US" altLang="ja-JP" dirty="0" smtClean="0"/>
              <a:t>,</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t>
            </a:r>
            <a:r>
              <a:rPr lang="en-US" altLang="ja-JP" sz="3600" dirty="0" smtClean="0"/>
              <a:t>(10)</a:t>
            </a:r>
          </a:p>
          <a:p>
            <a:pPr marL="514350" indent="-514350">
              <a:buFont typeface="+mj-lt"/>
              <a:buAutoNum type="arabicPeriod" startAt="9"/>
            </a:pPr>
            <a:endParaRPr lang="en-US" altLang="ja-JP" dirty="0"/>
          </a:p>
          <a:p>
            <a:pPr marL="514350" indent="-514350">
              <a:buFont typeface="+mj-lt"/>
              <a:buAutoNum type="arabicPeriod" startAt="9"/>
            </a:pPr>
            <a:r>
              <a:rPr lang="ja-JP" altLang="en-US" dirty="0" smtClean="0"/>
              <a:t> 式</a:t>
            </a:r>
            <a:r>
              <a:rPr lang="en-US" altLang="ja-JP" dirty="0" smtClean="0"/>
              <a:t>(6) </a:t>
            </a:r>
            <a:r>
              <a:rPr lang="ja-JP" altLang="en-US" dirty="0" smtClean="0"/>
              <a:t>より</a:t>
            </a:r>
            <a:r>
              <a:rPr lang="en-US" altLang="ja-JP" dirty="0" smtClean="0"/>
              <a:t>,</a:t>
            </a:r>
            <a:br>
              <a:rPr lang="en-US" altLang="ja-JP" dirty="0" smtClean="0"/>
            </a:br>
            <a:r>
              <a:rPr lang="en-US" altLang="ja-JP" dirty="0" smtClean="0"/>
              <a:t/>
            </a:r>
            <a:br>
              <a:rPr lang="en-US" altLang="ja-JP" dirty="0" smtClean="0"/>
            </a:br>
            <a:r>
              <a:rPr lang="en-US" altLang="ja-JP" dirty="0" smtClean="0"/>
              <a:t>                                                          </a:t>
            </a:r>
            <a:r>
              <a:rPr lang="en-US" altLang="ja-JP" sz="3600" dirty="0" smtClean="0"/>
              <a:t>(11)</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2204864"/>
            <a:ext cx="2343150" cy="146685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5013176"/>
            <a:ext cx="3228975" cy="990600"/>
          </a:xfrm>
          <a:prstGeom prst="rect">
            <a:avLst/>
          </a:prstGeom>
        </p:spPr>
      </p:pic>
    </p:spTree>
    <p:extLst>
      <p:ext uri="{BB962C8B-B14F-4D97-AF65-F5344CB8AC3E}">
        <p14:creationId xmlns:p14="http://schemas.microsoft.com/office/powerpoint/2010/main" val="3344550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ダストデビル熱エンジンの式変化</a:t>
            </a:r>
            <a:r>
              <a:rPr kumimoji="1" lang="en-US" altLang="ja-JP" dirty="0" smtClean="0"/>
              <a:t>7</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514350" indent="-514350">
              <a:buFont typeface="+mj-lt"/>
              <a:buAutoNum type="arabicPeriod" startAt="11"/>
            </a:pPr>
            <a:r>
              <a:rPr kumimoji="1" lang="en-US" altLang="ja-JP" dirty="0" smtClean="0"/>
              <a:t> </a:t>
            </a:r>
            <a:r>
              <a:rPr kumimoji="1" lang="ja-JP" altLang="en-US" dirty="0" smtClean="0"/>
              <a:t>式</a:t>
            </a:r>
            <a:r>
              <a:rPr kumimoji="1" lang="en-US" altLang="ja-JP" dirty="0" smtClean="0"/>
              <a:t>(10) </a:t>
            </a:r>
            <a:r>
              <a:rPr kumimoji="1" lang="ja-JP" altLang="en-US" dirty="0" smtClean="0"/>
              <a:t>に対流内の質量フラックス</a:t>
            </a:r>
            <a:r>
              <a:rPr kumimoji="1" lang="en-US" altLang="ja-JP" dirty="0" smtClean="0"/>
              <a:t>(M) </a:t>
            </a:r>
            <a:r>
              <a:rPr kumimoji="1" lang="ja-JP" altLang="en-US" dirty="0" smtClean="0"/>
              <a:t>を掛けると</a:t>
            </a:r>
            <a:r>
              <a:rPr kumimoji="1" lang="en-US" altLang="ja-JP" dirty="0" smtClean="0"/>
              <a:t>,</a:t>
            </a:r>
            <a:br>
              <a:rPr kumimoji="1" lang="en-US" altLang="ja-JP" dirty="0" smtClean="0"/>
            </a:br>
            <a:r>
              <a:rPr kumimoji="1" lang="en-US" altLang="ja-JP" dirty="0" smtClean="0"/>
              <a:t>                                                                 </a:t>
            </a:r>
            <a:r>
              <a:rPr kumimoji="1" lang="en-US" altLang="ja-JP" sz="3600" dirty="0" smtClean="0"/>
              <a:t>(12)</a:t>
            </a:r>
            <a:r>
              <a:rPr lang="en-US" altLang="ja-JP" sz="3600" dirty="0" smtClean="0"/>
              <a:t/>
            </a:r>
            <a:br>
              <a:rPr lang="en-US" altLang="ja-JP" sz="3600" dirty="0" smtClean="0"/>
            </a:br>
            <a:r>
              <a:rPr lang="en-US" altLang="ja-JP" sz="3600" dirty="0"/>
              <a:t/>
            </a:r>
            <a:br>
              <a:rPr lang="en-US" altLang="ja-JP" sz="3600" dirty="0"/>
            </a:br>
            <a:r>
              <a:rPr lang="ja-JP" altLang="en-US" sz="3600" dirty="0" smtClean="0"/>
              <a:t>左辺はダストデビルに使用される正味のエネルギーフラックス</a:t>
            </a:r>
            <a:r>
              <a:rPr lang="en-US" altLang="ja-JP" sz="3600" dirty="0" err="1" smtClean="0"/>
              <a:t>F</a:t>
            </a:r>
            <a:r>
              <a:rPr lang="en-US" altLang="ja-JP" sz="3600" baseline="-25000" dirty="0" err="1" smtClean="0"/>
              <a:t>av</a:t>
            </a:r>
            <a:r>
              <a:rPr lang="en-US" altLang="ja-JP" sz="3600" dirty="0" smtClean="0"/>
              <a:t>, </a:t>
            </a:r>
            <a:r>
              <a:rPr lang="ja-JP" altLang="en-US" sz="3600" dirty="0" smtClean="0"/>
              <a:t>右辺は地表面から受け取る熱フラックス</a:t>
            </a:r>
            <a:r>
              <a:rPr lang="en-US" altLang="ja-JP" sz="3600" dirty="0" smtClean="0"/>
              <a:t>F</a:t>
            </a:r>
            <a:r>
              <a:rPr lang="en-US" altLang="ja-JP" sz="3600" baseline="-25000" dirty="0" smtClean="0"/>
              <a:t>in</a:t>
            </a:r>
            <a:r>
              <a:rPr lang="ja-JP" altLang="en-US" sz="3600" dirty="0" smtClean="0"/>
              <a:t>に熱力学的効率</a:t>
            </a:r>
            <a:r>
              <a:rPr lang="en-US" altLang="ja-JP" sz="3600" dirty="0" smtClean="0"/>
              <a:t>η</a:t>
            </a:r>
            <a:r>
              <a:rPr lang="ja-JP" altLang="en-US" sz="3600" dirty="0" smtClean="0"/>
              <a:t>がかけられた形になっている</a:t>
            </a:r>
            <a:endParaRPr lang="en-US" altLang="ja-JP" sz="3600"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905" y="2448791"/>
            <a:ext cx="4162425" cy="990600"/>
          </a:xfrm>
          <a:prstGeom prst="rect">
            <a:avLst/>
          </a:prstGeom>
        </p:spPr>
      </p:pic>
    </p:spTree>
    <p:extLst>
      <p:ext uri="{BB962C8B-B14F-4D97-AF65-F5344CB8AC3E}">
        <p14:creationId xmlns:p14="http://schemas.microsoft.com/office/powerpoint/2010/main" val="1901441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ダストデビル熱エンジンの式変化</a:t>
            </a:r>
            <a:r>
              <a:rPr kumimoji="1" lang="en-US" altLang="ja-JP" dirty="0" smtClean="0"/>
              <a:t>8</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a:bodyPr>
          <a:lstStyle/>
          <a:p>
            <a:pPr marL="514350" indent="-514350">
              <a:buFont typeface="+mj-lt"/>
              <a:buAutoNum type="arabicPeriod" startAt="12"/>
            </a:pPr>
            <a:r>
              <a:rPr lang="en-US" altLang="ja-JP" dirty="0"/>
              <a:t> </a:t>
            </a:r>
            <a:r>
              <a:rPr lang="ja-JP" altLang="en-US" dirty="0"/>
              <a:t>第一近似と</a:t>
            </a:r>
            <a:r>
              <a:rPr lang="ja-JP" altLang="en-US" dirty="0" smtClean="0"/>
              <a:t>して地表面から</a:t>
            </a:r>
            <a:r>
              <a:rPr lang="ja-JP" altLang="en-US" dirty="0" smtClean="0"/>
              <a:t>は</a:t>
            </a:r>
            <a:r>
              <a:rPr lang="ja-JP" altLang="en-US" dirty="0" smtClean="0"/>
              <a:t>仮定</a:t>
            </a:r>
            <a:r>
              <a:rPr lang="ja-JP" altLang="en-US" dirty="0"/>
              <a:t>より</a:t>
            </a:r>
            <a:r>
              <a:rPr lang="ja-JP" altLang="en-US" dirty="0" smtClean="0"/>
              <a:t>顕熱</a:t>
            </a:r>
            <a:r>
              <a:rPr lang="en-US" altLang="ja-JP" dirty="0" smtClean="0"/>
              <a:t>F</a:t>
            </a:r>
            <a:r>
              <a:rPr lang="en-US" altLang="ja-JP" baseline="-25000" dirty="0" smtClean="0"/>
              <a:t>s</a:t>
            </a:r>
            <a:r>
              <a:rPr lang="ja-JP" altLang="en-US" dirty="0" smtClean="0"/>
              <a:t>のみ受け取るとすると</a:t>
            </a:r>
            <a:r>
              <a:rPr lang="en-US" altLang="ja-JP" dirty="0" smtClean="0"/>
              <a:t>,</a:t>
            </a:r>
            <a:br>
              <a:rPr lang="en-US" altLang="ja-JP" dirty="0" smtClean="0"/>
            </a:br>
            <a:r>
              <a:rPr lang="en-US" altLang="ja-JP" dirty="0" smtClean="0"/>
              <a:t>                                        </a:t>
            </a:r>
            <a:r>
              <a:rPr lang="en-US" altLang="ja-JP" sz="3600" dirty="0" smtClean="0"/>
              <a:t>(13)</a:t>
            </a:r>
            <a:br>
              <a:rPr lang="en-US" altLang="ja-JP" sz="3600" dirty="0" smtClean="0"/>
            </a:br>
            <a:r>
              <a:rPr lang="en-US" altLang="ja-JP" sz="3600" dirty="0" smtClean="0"/>
              <a:t/>
            </a:r>
            <a:br>
              <a:rPr lang="en-US" altLang="ja-JP" sz="3600" dirty="0" smtClean="0"/>
            </a:br>
            <a:r>
              <a:rPr lang="en-US" altLang="ja-JP" sz="3600" dirty="0" smtClean="0"/>
              <a:t/>
            </a:r>
            <a:br>
              <a:rPr lang="en-US" altLang="ja-JP" sz="3600" dirty="0" smtClean="0"/>
            </a:br>
            <a:r>
              <a:rPr lang="en-US" altLang="ja-JP" sz="3600" dirty="0" smtClean="0"/>
              <a:t/>
            </a:r>
            <a:br>
              <a:rPr lang="en-US" altLang="ja-JP" sz="3600" dirty="0" smtClean="0"/>
            </a:br>
            <a:r>
              <a:rPr lang="en-US" altLang="ja-JP" sz="3600" dirty="0" smtClean="0"/>
              <a:t/>
            </a:r>
            <a:br>
              <a:rPr lang="en-US" altLang="ja-JP" sz="3600" dirty="0" smtClean="0"/>
            </a:br>
            <a:r>
              <a:rPr lang="ja-JP" altLang="en-US" sz="3600" dirty="0" smtClean="0"/>
              <a:t>式</a:t>
            </a:r>
            <a:r>
              <a:rPr lang="en-US" altLang="ja-JP" sz="3600" dirty="0" smtClean="0"/>
              <a:t>(13) </a:t>
            </a:r>
            <a:r>
              <a:rPr lang="ja-JP" altLang="en-US" sz="3600" dirty="0" smtClean="0"/>
              <a:t>の左辺 </a:t>
            </a:r>
            <a:r>
              <a:rPr lang="en-US" altLang="ja-JP" sz="3600" dirty="0" smtClean="0"/>
              <a:t>F</a:t>
            </a:r>
            <a:r>
              <a:rPr lang="en-US" altLang="ja-JP" sz="3600" baseline="-25000" dirty="0" smtClean="0"/>
              <a:t>av</a:t>
            </a:r>
            <a:r>
              <a:rPr lang="en-US" altLang="ja-JP" sz="3600" dirty="0" smtClean="0"/>
              <a:t> </a:t>
            </a:r>
            <a:r>
              <a:rPr lang="ja-JP" altLang="en-US" sz="3600" dirty="0" smtClean="0"/>
              <a:t>を</a:t>
            </a:r>
            <a:r>
              <a:rPr lang="en-US" altLang="ja-JP" sz="3600" dirty="0" err="1"/>
              <a:t>Rennó</a:t>
            </a:r>
            <a:r>
              <a:rPr lang="ja-JP" altLang="en-US" sz="3600" dirty="0"/>
              <a:t> </a:t>
            </a:r>
            <a:r>
              <a:rPr lang="en-US" altLang="ja-JP" sz="3600" dirty="0"/>
              <a:t>et al 1998 </a:t>
            </a:r>
            <a:r>
              <a:rPr lang="ja-JP" altLang="en-US" sz="3600" dirty="0" smtClean="0"/>
              <a:t>ではダストデビル活性度と呼んでいる</a:t>
            </a:r>
            <a:endParaRPr lang="en-US" altLang="ja-JP" sz="3600"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123" y="2780928"/>
            <a:ext cx="4210050" cy="2228850"/>
          </a:xfrm>
          <a:prstGeom prst="rect">
            <a:avLst/>
          </a:prstGeom>
        </p:spPr>
      </p:pic>
    </p:spTree>
    <p:extLst>
      <p:ext uri="{BB962C8B-B14F-4D97-AF65-F5344CB8AC3E}">
        <p14:creationId xmlns:p14="http://schemas.microsoft.com/office/powerpoint/2010/main" val="1667063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Newman et al 2002 </a:t>
            </a:r>
            <a:r>
              <a:rPr kumimoji="1" lang="ja-JP" altLang="en-US" dirty="0" smtClean="0"/>
              <a:t>のダストデビルパラメタリゼーション</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startAt="13"/>
            </a:pPr>
            <a:r>
              <a:rPr lang="en-US" altLang="ja-JP" dirty="0"/>
              <a:t> </a:t>
            </a:r>
            <a:r>
              <a:rPr lang="en-US" altLang="ja-JP" dirty="0" smtClean="0"/>
              <a:t>Newman et al 2002 </a:t>
            </a:r>
            <a:r>
              <a:rPr lang="ja-JP" altLang="en-US" dirty="0" smtClean="0"/>
              <a:t>では</a:t>
            </a:r>
            <a:r>
              <a:rPr lang="en-US" altLang="ja-JP" dirty="0" smtClean="0"/>
              <a:t>, </a:t>
            </a:r>
            <a:r>
              <a:rPr lang="ja-JP" altLang="en-US" dirty="0" smtClean="0"/>
              <a:t>ダストデビルのダストフラックスはダストデビル活性度に比例するとして見積もられ</a:t>
            </a:r>
            <a:r>
              <a:rPr lang="en-US" altLang="ja-JP" dirty="0" smtClean="0"/>
              <a:t>,</a:t>
            </a:r>
            <a:br>
              <a:rPr lang="en-US" altLang="ja-JP" dirty="0" smtClean="0"/>
            </a:br>
            <a:r>
              <a:rPr lang="en-US" altLang="ja-JP" dirty="0" smtClean="0"/>
              <a:t/>
            </a:r>
            <a:br>
              <a:rPr lang="en-US" altLang="ja-JP" dirty="0" smtClean="0"/>
            </a:br>
            <a:r>
              <a:rPr lang="ja-JP" altLang="en-US" dirty="0" smtClean="0"/>
              <a:t>　　　　　　　　　　　　　　　　　　</a:t>
            </a:r>
            <a:r>
              <a:rPr lang="en-US" altLang="ja-JP" sz="3600" dirty="0" smtClean="0"/>
              <a:t>(14)</a:t>
            </a:r>
            <a:br>
              <a:rPr lang="en-US" altLang="ja-JP" sz="3600" dirty="0" smtClean="0"/>
            </a:br>
            <a:r>
              <a:rPr lang="en-US" altLang="ja-JP" sz="3600" dirty="0" smtClean="0"/>
              <a:t/>
            </a:r>
            <a:br>
              <a:rPr lang="en-US" altLang="ja-JP" sz="3600" dirty="0" smtClean="0"/>
            </a:br>
            <a:r>
              <a:rPr lang="ja-JP" altLang="en-US" sz="3600" dirty="0" smtClean="0"/>
              <a:t>ここで </a:t>
            </a:r>
            <a:r>
              <a:rPr lang="en-US" altLang="ja-JP" sz="3600" dirty="0" smtClean="0"/>
              <a:t>V</a:t>
            </a:r>
            <a:r>
              <a:rPr lang="en-US" altLang="ja-JP" sz="3600" baseline="-25000" dirty="0" smtClean="0"/>
              <a:t>d </a:t>
            </a:r>
            <a:r>
              <a:rPr lang="ja-JP" altLang="en-US" sz="3600" dirty="0" err="1" smtClean="0"/>
              <a:t>はダストフ</a:t>
            </a:r>
            <a:r>
              <a:rPr lang="ja-JP" altLang="en-US" sz="3600" dirty="0" smtClean="0"/>
              <a:t>ラックス</a:t>
            </a:r>
            <a:r>
              <a:rPr lang="en-US" altLang="ja-JP" sz="3600" dirty="0" smtClean="0"/>
              <a:t>, α</a:t>
            </a:r>
            <a:r>
              <a:rPr lang="en-US" altLang="ja-JP" sz="3600" baseline="-25000" dirty="0" smtClean="0"/>
              <a:t>d</a:t>
            </a:r>
            <a:r>
              <a:rPr lang="ja-JP" altLang="en-US" sz="3600" dirty="0" smtClean="0"/>
              <a:t>はダスト巻き上げ効率である</a:t>
            </a:r>
            <a:endParaRPr lang="en-US" altLang="ja-JP" sz="3600"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066" y="3789040"/>
            <a:ext cx="1943100" cy="333375"/>
          </a:xfrm>
          <a:prstGeom prst="rect">
            <a:avLst/>
          </a:prstGeom>
        </p:spPr>
      </p:pic>
    </p:spTree>
    <p:extLst>
      <p:ext uri="{BB962C8B-B14F-4D97-AF65-F5344CB8AC3E}">
        <p14:creationId xmlns:p14="http://schemas.microsoft.com/office/powerpoint/2010/main" val="4223942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DDA </a:t>
            </a:r>
            <a:r>
              <a:rPr kumimoji="1" lang="ja-JP" altLang="en-US" dirty="0" smtClean="0"/>
              <a:t>ダストデビルパラメタリゼーション</a:t>
            </a:r>
            <a:endParaRPr kumimoji="1" lang="en-US" altLang="ja-JP" dirty="0" smtClean="0"/>
          </a:p>
          <a:p>
            <a:pPr lvl="1"/>
            <a:r>
              <a:rPr lang="ja-JP" altLang="en-US" dirty="0"/>
              <a:t>ダストデビル</a:t>
            </a:r>
            <a:r>
              <a:rPr lang="ja-JP" altLang="en-US" dirty="0" smtClean="0"/>
              <a:t>を対流熱エンジンとみなしてそのエネルギーフラックスをダストデビル活性度として求める</a:t>
            </a:r>
            <a:endParaRPr kumimoji="1" lang="en-US" altLang="ja-JP" dirty="0" smtClean="0"/>
          </a:p>
          <a:p>
            <a:pPr lvl="1"/>
            <a:r>
              <a:rPr lang="en-US" altLang="ja-JP" dirty="0" err="1" smtClean="0"/>
              <a:t>Rennó</a:t>
            </a:r>
            <a:r>
              <a:rPr lang="en-US" altLang="ja-JP" dirty="0" smtClean="0"/>
              <a:t> et al 1998 </a:t>
            </a:r>
            <a:r>
              <a:rPr lang="ja-JP" altLang="en-US" dirty="0" smtClean="0"/>
              <a:t>に基づく</a:t>
            </a:r>
            <a:endParaRPr lang="en-US" altLang="ja-JP" dirty="0" smtClean="0"/>
          </a:p>
          <a:p>
            <a:pPr lvl="1"/>
            <a:r>
              <a:rPr kumimoji="1" lang="ja-JP" altLang="en-US" dirty="0"/>
              <a:t>顕熱</a:t>
            </a:r>
            <a:r>
              <a:rPr kumimoji="1" lang="ja-JP" altLang="en-US" dirty="0" smtClean="0"/>
              <a:t>フラックスと対流層の厚さに依存する</a:t>
            </a:r>
            <a:endParaRPr kumimoji="1" lang="ja-JP" altLang="en-US" dirty="0"/>
          </a:p>
        </p:txBody>
      </p:sp>
    </p:spTree>
    <p:extLst>
      <p:ext uri="{BB962C8B-B14F-4D97-AF65-F5344CB8AC3E}">
        <p14:creationId xmlns:p14="http://schemas.microsoft.com/office/powerpoint/2010/main" val="660365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DTH </a:t>
            </a:r>
            <a:r>
              <a:rPr lang="ja-JP" altLang="en-US" dirty="0" smtClean="0"/>
              <a:t>パラメタリゼーション</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Newman et al 2002 </a:t>
            </a:r>
            <a:r>
              <a:rPr lang="ja-JP" altLang="en-US" dirty="0"/>
              <a:t>の</a:t>
            </a:r>
            <a:r>
              <a:rPr kumimoji="1" lang="ja-JP" altLang="en-US" dirty="0" smtClean="0"/>
              <a:t>もう一つのダストデビルパラメタリゼーション</a:t>
            </a:r>
            <a:endParaRPr kumimoji="1" lang="en-US" altLang="ja-JP" dirty="0" smtClean="0"/>
          </a:p>
          <a:p>
            <a:pPr lvl="1"/>
            <a:r>
              <a:rPr lang="en-US" altLang="ja-JP" dirty="0" smtClean="0"/>
              <a:t>DTH </a:t>
            </a:r>
            <a:r>
              <a:rPr lang="ja-JP" altLang="en-US" dirty="0" smtClean="0"/>
              <a:t>と呼ばれている</a:t>
            </a:r>
            <a:endParaRPr lang="en-US" altLang="ja-JP" dirty="0" smtClean="0"/>
          </a:p>
          <a:p>
            <a:pPr lvl="1"/>
            <a:r>
              <a:rPr kumimoji="1" lang="ja-JP" altLang="en-US" dirty="0" smtClean="0"/>
              <a:t>ダストデビルの接線風速が閾値を超えたときのみ巻き上げるスキーム</a:t>
            </a:r>
            <a:endParaRPr kumimoji="1" lang="ja-JP" altLang="en-US" dirty="0"/>
          </a:p>
        </p:txBody>
      </p:sp>
    </p:spTree>
    <p:extLst>
      <p:ext uri="{BB962C8B-B14F-4D97-AF65-F5344CB8AC3E}">
        <p14:creationId xmlns:p14="http://schemas.microsoft.com/office/powerpoint/2010/main" val="2824437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DTH</a:t>
            </a:r>
            <a:r>
              <a:rPr kumimoji="1" lang="ja-JP" altLang="en-US" dirty="0" smtClean="0"/>
              <a:t>パラメタリゼーションの導出</a:t>
            </a:r>
            <a:r>
              <a:rPr kumimoji="1" lang="en-US" altLang="ja-JP" dirty="0" smtClean="0"/>
              <a:t>1</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lstStyle/>
          <a:p>
            <a:pPr marL="514350" indent="-514350">
              <a:buFont typeface="+mj-lt"/>
              <a:buAutoNum type="arabicPeriod"/>
            </a:pPr>
            <a:r>
              <a:rPr lang="ja-JP" altLang="en-US" dirty="0" smtClean="0"/>
              <a:t>式</a:t>
            </a:r>
            <a:r>
              <a:rPr lang="en-US" altLang="ja-JP" dirty="0" smtClean="0"/>
              <a:t>(1) </a:t>
            </a:r>
            <a:r>
              <a:rPr lang="ja-JP" altLang="en-US" dirty="0" smtClean="0"/>
              <a:t>をダストデビルの十分遠方</a:t>
            </a:r>
            <a:r>
              <a:rPr lang="en-US" altLang="ja-JP" dirty="0" smtClean="0"/>
              <a:t>(</a:t>
            </a:r>
            <a:r>
              <a:rPr lang="ja-JP" altLang="en-US" dirty="0" smtClean="0"/>
              <a:t>∞</a:t>
            </a:r>
            <a:r>
              <a:rPr lang="en-US" altLang="ja-JP" dirty="0" smtClean="0"/>
              <a:t>)</a:t>
            </a:r>
            <a:r>
              <a:rPr lang="ja-JP" altLang="en-US" dirty="0" smtClean="0"/>
              <a:t>から中心</a:t>
            </a:r>
            <a:r>
              <a:rPr lang="en-US" altLang="ja-JP" dirty="0" smtClean="0"/>
              <a:t>(0)</a:t>
            </a:r>
            <a:r>
              <a:rPr lang="ja-JP" altLang="en-US" dirty="0" err="1" smtClean="0"/>
              <a:t>まで</a:t>
            </a:r>
            <a:r>
              <a:rPr lang="ja-JP" altLang="en-US" dirty="0" smtClean="0"/>
              <a:t>積分すると</a:t>
            </a:r>
            <a:r>
              <a:rPr lang="en-US" altLang="ja-JP" dirty="0" smtClean="0"/>
              <a:t>,</a:t>
            </a:r>
            <a:br>
              <a:rPr lang="en-US" altLang="ja-JP" dirty="0" smtClean="0"/>
            </a:br>
            <a:r>
              <a:rPr lang="en-US" altLang="ja-JP" dirty="0" smtClean="0"/>
              <a:t/>
            </a:r>
            <a:br>
              <a:rPr lang="en-US" altLang="ja-JP" dirty="0" smtClean="0"/>
            </a:br>
            <a:r>
              <a:rPr lang="en-US" altLang="ja-JP" dirty="0" smtClean="0"/>
              <a:t/>
            </a:r>
            <a:br>
              <a:rPr lang="en-US" altLang="ja-JP" dirty="0" smtClean="0"/>
            </a:br>
            <a:endParaRPr lang="en-US" altLang="ja-JP" dirty="0" smtClean="0"/>
          </a:p>
          <a:p>
            <a:pPr marL="514350" indent="-514350">
              <a:buFont typeface="+mj-lt"/>
              <a:buAutoNum type="arabicPeriod"/>
            </a:pPr>
            <a:r>
              <a:rPr kumimoji="1" lang="ja-JP" altLang="en-US" dirty="0" smtClean="0"/>
              <a:t>式</a:t>
            </a:r>
            <a:r>
              <a:rPr kumimoji="1" lang="en-US" altLang="ja-JP" dirty="0" smtClean="0"/>
              <a:t>(6)</a:t>
            </a:r>
            <a:r>
              <a:rPr kumimoji="1" lang="ja-JP" altLang="en-US" dirty="0" smtClean="0"/>
              <a:t>は理想気体の状態方程式より</a:t>
            </a:r>
            <a:r>
              <a:rPr kumimoji="1" lang="en-US" altLang="ja-JP" dirty="0" smtClean="0"/>
              <a:t>,</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R </a:t>
            </a:r>
            <a:r>
              <a:rPr kumimoji="1" lang="ja-JP" altLang="en-US" dirty="0" smtClean="0"/>
              <a:t>は大気の気体定数</a:t>
            </a:r>
            <a:endParaRPr kumimoji="1" lang="ja-JP" altLang="en-US" dirty="0"/>
          </a:p>
        </p:txBody>
      </p:sp>
      <p:pic>
        <p:nvPicPr>
          <p:cNvPr id="4098" name="Picture 2" descr="\begin{align*}&#10;\int_{\infty}^0 \alpha d p = \int_{\infty}^0 \mathbf{f}\cdot d\mathbf{l} \hspace{1em}(6)&#10;\end{alig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852936"/>
            <a:ext cx="41052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gin{align*}&#10;\int_{\infty}^0 RT d \ln p = \int_{\infty}^0 \mathbf{f}\cdot d\mathbf{l} \hspace{1em}(7)&#10;\end{alig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1629" y="4941168"/>
            <a:ext cx="4905375"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220072" y="2996952"/>
            <a:ext cx="9769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solidFill>
              </a:rPr>
              <a:t>(15)</a:t>
            </a:r>
            <a:endParaRPr kumimoji="1" lang="ja-JP" altLang="en-US" sz="3600" dirty="0">
              <a:solidFill>
                <a:schemeClr val="tx1"/>
              </a:solidFill>
            </a:endParaRPr>
          </a:p>
        </p:txBody>
      </p:sp>
      <p:sp>
        <p:nvSpPr>
          <p:cNvPr id="7" name="正方形/長方形 6"/>
          <p:cNvSpPr/>
          <p:nvPr/>
        </p:nvSpPr>
        <p:spPr>
          <a:xfrm>
            <a:off x="5580112" y="5195101"/>
            <a:ext cx="9769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solidFill>
              </a:rPr>
              <a:t>(16)</a:t>
            </a:r>
            <a:endParaRPr kumimoji="1" lang="ja-JP" altLang="en-US" sz="3600" dirty="0">
              <a:solidFill>
                <a:schemeClr val="tx1"/>
              </a:solidFill>
            </a:endParaRPr>
          </a:p>
        </p:txBody>
      </p:sp>
    </p:spTree>
    <p:extLst>
      <p:ext uri="{BB962C8B-B14F-4D97-AF65-F5344CB8AC3E}">
        <p14:creationId xmlns:p14="http://schemas.microsoft.com/office/powerpoint/2010/main" val="1485636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DTH</a:t>
            </a:r>
            <a:r>
              <a:rPr lang="ja-JP" altLang="en-US" dirty="0"/>
              <a:t>パラメタリゼーションの</a:t>
            </a:r>
            <a:r>
              <a:rPr lang="ja-JP" altLang="en-US" dirty="0" smtClean="0"/>
              <a:t>導出</a:t>
            </a:r>
            <a:r>
              <a:rPr lang="en-US" altLang="ja-JP" dirty="0" smtClean="0"/>
              <a:t>2</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startAt="3"/>
            </a:pPr>
            <a:r>
              <a:rPr kumimoji="1" lang="ja-JP" altLang="en-US" dirty="0" smtClean="0"/>
              <a:t>対流系で消費される正味のエネルギーに対する地表面での摩擦による力学的エネルギーの割合</a:t>
            </a:r>
            <a:r>
              <a:rPr kumimoji="1" lang="en-US" altLang="ja-JP" dirty="0" smtClean="0"/>
              <a:t>γ</a:t>
            </a:r>
            <a:r>
              <a:rPr kumimoji="1" lang="ja-JP" altLang="en-US" dirty="0" smtClean="0"/>
              <a:t>を以下のように定義する</a:t>
            </a: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endParaRPr kumimoji="1" lang="en-US" altLang="ja-JP" dirty="0" smtClean="0"/>
          </a:p>
          <a:p>
            <a:pPr marL="514350" indent="-514350">
              <a:buFont typeface="+mj-lt"/>
              <a:buAutoNum type="arabicPeriod" startAt="3"/>
            </a:pPr>
            <a:r>
              <a:rPr lang="ja-JP" altLang="en-US" dirty="0" smtClean="0"/>
              <a:t>式</a:t>
            </a:r>
            <a:r>
              <a:rPr lang="en-US" altLang="ja-JP" dirty="0" smtClean="0"/>
              <a:t>(16)</a:t>
            </a:r>
            <a:r>
              <a:rPr lang="ja-JP" altLang="en-US" dirty="0" smtClean="0"/>
              <a:t>と式</a:t>
            </a:r>
            <a:r>
              <a:rPr lang="en-US" altLang="ja-JP" dirty="0" smtClean="0"/>
              <a:t>(17)</a:t>
            </a:r>
            <a:r>
              <a:rPr lang="ja-JP" altLang="en-US" dirty="0"/>
              <a:t>と式</a:t>
            </a:r>
            <a:r>
              <a:rPr lang="en-US" altLang="ja-JP" dirty="0"/>
              <a:t>(5)</a:t>
            </a:r>
            <a:r>
              <a:rPr lang="ja-JP" altLang="en-US" dirty="0" smtClean="0"/>
              <a:t>から</a:t>
            </a:r>
            <a:r>
              <a:rPr lang="en-US" altLang="ja-JP" dirty="0" smtClean="0"/>
              <a:t>,</a:t>
            </a:r>
            <a:endParaRPr kumimoji="1" lang="ja-JP" altLang="en-US" dirty="0"/>
          </a:p>
        </p:txBody>
      </p:sp>
      <p:pic>
        <p:nvPicPr>
          <p:cNvPr id="5122" name="Picture 2" descr="\begin{align*}&#10;\gamma \equiv \frac{\int_{\infty}^0 \mathbf{f}\cdot d\mathbf{l}}{\oint \mathbf{f}\cdot d\mathbf{l}} \hspace{1em}(8)&#10;\end{alig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356992"/>
            <a:ext cx="30861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gin{align*}&#10;-\int^0_{\infty} RTd \ln p = \gamma \oint Tds \hspace{1em} (9)&#10;%\gamma \equiv \frac{\int_{\infty}^0 \mathbf{f}\cdot d\mathbf{l}}{\oint \mathbf{f}\cdot d\mathbf{l}} \hspace{1em}(8)&#10;\end{alig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5373215"/>
            <a:ext cx="5257800" cy="990601"/>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5220072" y="3501008"/>
            <a:ext cx="9769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solidFill>
              </a:rPr>
              <a:t>(17)</a:t>
            </a:r>
            <a:endParaRPr kumimoji="1" lang="ja-JP" altLang="en-US" sz="3600" dirty="0">
              <a:solidFill>
                <a:schemeClr val="tx1"/>
              </a:solidFill>
            </a:endParaRPr>
          </a:p>
        </p:txBody>
      </p:sp>
      <p:sp>
        <p:nvSpPr>
          <p:cNvPr id="7" name="正方形/長方形 6"/>
          <p:cNvSpPr/>
          <p:nvPr/>
        </p:nvSpPr>
        <p:spPr>
          <a:xfrm>
            <a:off x="6349404" y="5508475"/>
            <a:ext cx="9769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solidFill>
              </a:rPr>
              <a:t>(18)</a:t>
            </a:r>
            <a:endParaRPr kumimoji="1" lang="ja-JP" altLang="en-US" sz="3600" dirty="0">
              <a:solidFill>
                <a:schemeClr val="tx1"/>
              </a:solidFill>
            </a:endParaRPr>
          </a:p>
        </p:txBody>
      </p:sp>
    </p:spTree>
    <p:extLst>
      <p:ext uri="{BB962C8B-B14F-4D97-AF65-F5344CB8AC3E}">
        <p14:creationId xmlns:p14="http://schemas.microsoft.com/office/powerpoint/2010/main" val="3185434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DTH</a:t>
            </a:r>
            <a:r>
              <a:rPr lang="ja-JP" altLang="en-US" dirty="0"/>
              <a:t>パラメタリゼーションの</a:t>
            </a:r>
            <a:r>
              <a:rPr lang="ja-JP" altLang="en-US" dirty="0" smtClean="0"/>
              <a:t>導出</a:t>
            </a:r>
            <a:r>
              <a:rPr lang="en-US" altLang="ja-JP" dirty="0" smtClean="0"/>
              <a:t>3</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startAt="5"/>
            </a:pPr>
            <a:r>
              <a:rPr lang="ja-JP" altLang="en-US" dirty="0" smtClean="0"/>
              <a:t>式</a:t>
            </a:r>
            <a:r>
              <a:rPr lang="en-US" altLang="ja-JP" dirty="0" smtClean="0"/>
              <a:t>(6)</a:t>
            </a:r>
            <a:r>
              <a:rPr lang="ja-JP" altLang="en-US" dirty="0" smtClean="0"/>
              <a:t>と式</a:t>
            </a:r>
            <a:r>
              <a:rPr lang="en-US" altLang="ja-JP" dirty="0" smtClean="0"/>
              <a:t>(18)</a:t>
            </a:r>
            <a:r>
              <a:rPr lang="ja-JP" altLang="en-US" dirty="0" smtClean="0"/>
              <a:t>より</a:t>
            </a:r>
            <a:r>
              <a:rPr lang="en-US" altLang="ja-JP" dirty="0" smtClean="0"/>
              <a:t>,</a:t>
            </a:r>
            <a:br>
              <a:rPr lang="en-US" altLang="ja-JP" dirty="0" smtClean="0"/>
            </a:br>
            <a:r>
              <a:rPr lang="en-US" altLang="ja-JP" dirty="0" smtClean="0"/>
              <a:t/>
            </a:r>
            <a:br>
              <a:rPr lang="en-US" altLang="ja-JP" dirty="0" smtClean="0"/>
            </a:br>
            <a:r>
              <a:rPr lang="en-US" altLang="ja-JP" dirty="0" smtClean="0"/>
              <a:t>                                                                  </a:t>
            </a:r>
            <a:r>
              <a:rPr lang="en-US" altLang="ja-JP" sz="3600" dirty="0" smtClean="0"/>
              <a:t>(19)</a:t>
            </a:r>
            <a:endParaRPr kumimoji="1" lang="ja-JP" altLang="en-US" sz="36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340" y="2276872"/>
            <a:ext cx="4181475" cy="990600"/>
          </a:xfrm>
          <a:prstGeom prst="rect">
            <a:avLst/>
          </a:prstGeom>
        </p:spPr>
      </p:pic>
    </p:spTree>
    <p:extLst>
      <p:ext uri="{BB962C8B-B14F-4D97-AF65-F5344CB8AC3E}">
        <p14:creationId xmlns:p14="http://schemas.microsoft.com/office/powerpoint/2010/main" val="3282545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今回の発表でやること</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Newman et </a:t>
            </a:r>
            <a:r>
              <a:rPr kumimoji="1" lang="en-US" altLang="ja-JP" dirty="0" smtClean="0"/>
              <a:t>al. </a:t>
            </a:r>
            <a:r>
              <a:rPr kumimoji="1" lang="en-US" altLang="ja-JP" dirty="0" smtClean="0"/>
              <a:t>2002 </a:t>
            </a:r>
            <a:r>
              <a:rPr kumimoji="1" lang="ja-JP" altLang="en-US" dirty="0" smtClean="0"/>
              <a:t>のダストデビルパラメタリゼーションの一つ</a:t>
            </a:r>
            <a:r>
              <a:rPr kumimoji="1" lang="en-US" altLang="ja-JP" dirty="0" smtClean="0"/>
              <a:t>(DDA)</a:t>
            </a:r>
            <a:r>
              <a:rPr kumimoji="1" lang="ja-JP" altLang="en-US" dirty="0" smtClean="0"/>
              <a:t>を紹介</a:t>
            </a:r>
            <a:endParaRPr kumimoji="1" lang="en-US" altLang="ja-JP" dirty="0" smtClean="0"/>
          </a:p>
          <a:p>
            <a:pPr lvl="1"/>
            <a:r>
              <a:rPr lang="en-US" altLang="ja-JP" dirty="0" err="1"/>
              <a:t>Rennó</a:t>
            </a:r>
            <a:r>
              <a:rPr lang="ja-JP" altLang="en-US" dirty="0"/>
              <a:t> </a:t>
            </a:r>
            <a:r>
              <a:rPr lang="en-US" altLang="ja-JP" dirty="0"/>
              <a:t>et </a:t>
            </a:r>
            <a:r>
              <a:rPr lang="en-US" altLang="ja-JP" dirty="0" smtClean="0"/>
              <a:t>al. </a:t>
            </a:r>
            <a:r>
              <a:rPr lang="en-US" altLang="ja-JP" dirty="0"/>
              <a:t>1998</a:t>
            </a:r>
            <a:r>
              <a:rPr lang="ja-JP" altLang="en-US" dirty="0"/>
              <a:t> に</a:t>
            </a:r>
            <a:r>
              <a:rPr lang="ja-JP" altLang="en-US" dirty="0" smtClean="0"/>
              <a:t>基づいて定式化</a:t>
            </a:r>
            <a:r>
              <a:rPr lang="ja-JP" altLang="en-US" dirty="0"/>
              <a:t>されている</a:t>
            </a:r>
          </a:p>
          <a:p>
            <a:endParaRPr kumimoji="1" lang="en-US" altLang="ja-JP" dirty="0" smtClean="0"/>
          </a:p>
          <a:p>
            <a:r>
              <a:rPr kumimoji="1" lang="ja-JP" altLang="en-US" dirty="0" smtClean="0"/>
              <a:t>ダストデビル</a:t>
            </a:r>
            <a:r>
              <a:rPr kumimoji="1" lang="ja-JP" altLang="en-US" dirty="0"/>
              <a:t>の</a:t>
            </a:r>
            <a:r>
              <a:rPr kumimoji="1" lang="ja-JP" altLang="en-US" dirty="0" smtClean="0"/>
              <a:t>概要はさらりと触るだけ深くは話さない</a:t>
            </a:r>
            <a:endParaRPr kumimoji="1" lang="en-US" altLang="ja-JP" dirty="0" smtClean="0"/>
          </a:p>
        </p:txBody>
      </p:sp>
    </p:spTree>
    <p:extLst>
      <p:ext uri="{BB962C8B-B14F-4D97-AF65-F5344CB8AC3E}">
        <p14:creationId xmlns:p14="http://schemas.microsoft.com/office/powerpoint/2010/main" val="2453020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DTH</a:t>
            </a:r>
            <a:r>
              <a:rPr lang="ja-JP" altLang="en-US" dirty="0"/>
              <a:t>パラメタリゼーションの</a:t>
            </a:r>
            <a:r>
              <a:rPr lang="ja-JP" altLang="en-US" dirty="0" smtClean="0"/>
              <a:t>導出</a:t>
            </a:r>
            <a:r>
              <a:rPr lang="en-US" altLang="ja-JP" dirty="0" smtClean="0"/>
              <a:t>4</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514350" indent="-514350">
              <a:buFont typeface="+mj-lt"/>
              <a:buAutoNum type="arabicPeriod" startAt="6"/>
            </a:pPr>
            <a:r>
              <a:rPr kumimoji="1" lang="ja-JP" altLang="en-US" dirty="0" smtClean="0"/>
              <a:t> 大気の熱容量</a:t>
            </a:r>
            <a:r>
              <a:rPr lang="ja-JP" altLang="en-US" dirty="0"/>
              <a:t>は</a:t>
            </a:r>
            <a:r>
              <a:rPr lang="ja-JP" altLang="en-US" dirty="0" smtClean="0"/>
              <a:t>一定</a:t>
            </a:r>
            <a:r>
              <a:rPr lang="ja-JP" altLang="en-US" dirty="0"/>
              <a:t>と</a:t>
            </a:r>
            <a:r>
              <a:rPr kumimoji="1" lang="ja-JP" altLang="en-US" dirty="0" smtClean="0"/>
              <a:t>すると熱力学第一法則から</a:t>
            </a:r>
            <a:r>
              <a:rPr kumimoji="1" lang="en-US" altLang="ja-JP" dirty="0" smtClean="0"/>
              <a:t>,</a:t>
            </a:r>
            <a:br>
              <a:rPr kumimoji="1" lang="en-US" altLang="ja-JP" dirty="0" smtClean="0"/>
            </a:br>
            <a:endParaRPr kumimoji="1" lang="en-US" altLang="ja-JP" dirty="0" smtClean="0"/>
          </a:p>
          <a:p>
            <a:pPr marL="514350" indent="-514350">
              <a:buFont typeface="+mj-lt"/>
              <a:buAutoNum type="arabicPeriod" startAt="6"/>
            </a:pPr>
            <a:endParaRPr lang="en-US" altLang="ja-JP" dirty="0" smtClean="0"/>
          </a:p>
          <a:p>
            <a:pPr marL="514350" indent="-514350">
              <a:buFont typeface="+mj-lt"/>
              <a:buAutoNum type="arabicPeriod" startAt="6"/>
            </a:pPr>
            <a:r>
              <a:rPr lang="en-US" altLang="ja-JP" dirty="0" smtClean="0"/>
              <a:t> </a:t>
            </a:r>
            <a:r>
              <a:rPr lang="ja-JP" altLang="en-US" dirty="0" smtClean="0"/>
              <a:t>式</a:t>
            </a:r>
            <a:r>
              <a:rPr lang="en-US" altLang="ja-JP" dirty="0" smtClean="0"/>
              <a:t>(</a:t>
            </a:r>
            <a:r>
              <a:rPr lang="en-US" altLang="ja-JP" dirty="0" smtClean="0"/>
              <a:t>20</a:t>
            </a:r>
            <a:r>
              <a:rPr lang="en-US" altLang="ja-JP" dirty="0" smtClean="0"/>
              <a:t>) </a:t>
            </a:r>
            <a:r>
              <a:rPr lang="ja-JP" altLang="en-US" dirty="0" smtClean="0"/>
              <a:t>を十分遠方から中心まで積分すると</a:t>
            </a:r>
            <a:r>
              <a:rPr lang="en-US" altLang="ja-JP" dirty="0" smtClean="0"/>
              <a:t>,</a:t>
            </a: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endParaRPr kumimoji="1" lang="ja-JP" altLang="en-US" dirty="0"/>
          </a:p>
        </p:txBody>
      </p:sp>
      <p:pic>
        <p:nvPicPr>
          <p:cNvPr id="7172" name="Picture 4" descr="\begin{align*}&#10;%R\overline{T}_s \ln \frac{p_0}{p_{\infty}} \approx \gamma \eta\int^0_{\infty} Tds \hspace{1em} (11)&#10;%\gamma \equiv \frac{\int_{\infty}^0 \mathbf{f}\cdot d\mathbf{l}}{\oint \mathbf{f}\cdot d\mathbf{l}} \hspace{1em}(8)&#10;%\eta \equiv \frac{\oint Tds}{\int_{\infty}^0Tds} \hspace{1em}(10)&#10;Tds \approx c_p dT - RTd\ln p \hspace{1em}(12)&#10;\end{alig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708920"/>
            <a:ext cx="50482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egin{align*}&#10;%R\overline{T}_s \ln \frac{p_0}{p_{\infty}} \approx \gamma \eta\int^0_{\infty} Tds \hspace{1em} (11)&#10;%\gamma \equiv \frac{\int_{\infty}^0 \mathbf{f}\cdot d\mathbf{l}}{\oint \mathbf{f}\cdot d\mathbf{l}} \hspace{1em}(8)&#10;%\eta \equiv \frac{\oint Tds}{\int_{\infty}^0Tds} \hspace{1em}(10)&#10;\int_{\infty}^0 Tds \approx c_p(T_0 - T_{\infty})- R\overline{T}_s\ln \frac{p_0}{p_{\infty}} \hspace{1em}(13)&#10;\end{alig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293096"/>
            <a:ext cx="7343775" cy="990601"/>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5580112" y="2553667"/>
            <a:ext cx="9769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solidFill>
              </a:rPr>
              <a:t>(20)</a:t>
            </a:r>
            <a:endParaRPr kumimoji="1" lang="ja-JP" altLang="en-US" sz="3600" dirty="0">
              <a:solidFill>
                <a:schemeClr val="tx1"/>
              </a:solidFill>
            </a:endParaRPr>
          </a:p>
        </p:txBody>
      </p:sp>
      <p:sp>
        <p:nvSpPr>
          <p:cNvPr id="7" name="正方形/長方形 6"/>
          <p:cNvSpPr/>
          <p:nvPr/>
        </p:nvSpPr>
        <p:spPr>
          <a:xfrm>
            <a:off x="7452320" y="4563617"/>
            <a:ext cx="9769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solidFill>
              </a:rPr>
              <a:t>(21)</a:t>
            </a:r>
            <a:endParaRPr kumimoji="1" lang="ja-JP" altLang="en-US" sz="3600" dirty="0">
              <a:solidFill>
                <a:schemeClr val="tx1"/>
              </a:solidFill>
            </a:endParaRPr>
          </a:p>
        </p:txBody>
      </p:sp>
    </p:spTree>
    <p:extLst>
      <p:ext uri="{BB962C8B-B14F-4D97-AF65-F5344CB8AC3E}">
        <p14:creationId xmlns:p14="http://schemas.microsoft.com/office/powerpoint/2010/main" val="2459898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DTH</a:t>
            </a:r>
            <a:r>
              <a:rPr lang="ja-JP" altLang="en-US" dirty="0"/>
              <a:t>パラメタリゼーションの</a:t>
            </a:r>
            <a:r>
              <a:rPr lang="ja-JP" altLang="en-US" dirty="0" smtClean="0"/>
              <a:t>導出</a:t>
            </a:r>
            <a:r>
              <a:rPr lang="en-US" altLang="ja-JP" dirty="0" smtClean="0"/>
              <a:t>5</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457200" y="1600200"/>
                <a:ext cx="8686800" cy="5257800"/>
              </a:xfrm>
            </p:spPr>
            <p:txBody>
              <a:bodyPr>
                <a:normAutofit/>
              </a:bodyPr>
              <a:lstStyle/>
              <a:p>
                <a:pPr marL="514350" indent="-514350">
                  <a:buFont typeface="+mj-lt"/>
                  <a:buAutoNum type="arabicPeriod" startAt="8"/>
                </a:pPr>
                <a:r>
                  <a:rPr kumimoji="1" lang="ja-JP" altLang="en-US" dirty="0" smtClean="0"/>
                  <a:t> 式</a:t>
                </a:r>
                <a:r>
                  <a:rPr kumimoji="1" lang="en-US" altLang="ja-JP" dirty="0" smtClean="0"/>
                  <a:t>(21)</a:t>
                </a:r>
                <a:r>
                  <a:rPr kumimoji="1" lang="ja-JP" altLang="en-US" dirty="0" smtClean="0"/>
                  <a:t>を式</a:t>
                </a:r>
                <a:r>
                  <a:rPr kumimoji="1" lang="en-US" altLang="ja-JP" dirty="0" smtClean="0"/>
                  <a:t>(</a:t>
                </a:r>
                <a:r>
                  <a:rPr kumimoji="1" lang="en-US" altLang="ja-JP" dirty="0" smtClean="0"/>
                  <a:t>19)</a:t>
                </a:r>
                <a:r>
                  <a:rPr kumimoji="1" lang="ja-JP" altLang="en-US" dirty="0" smtClean="0"/>
                  <a:t>に代入すると</a:t>
                </a:r>
                <a:r>
                  <a:rPr kumimoji="1" lang="en-US" altLang="ja-JP" dirty="0" smtClean="0"/>
                  <a:t>,</a:t>
                </a:r>
                <a:br>
                  <a:rPr kumimoji="1" lang="en-US" altLang="ja-JP" dirty="0" smtClean="0"/>
                </a:br>
                <a:r>
                  <a:rPr kumimoji="1" lang="en-US" altLang="ja-JP" dirty="0" smtClean="0"/>
                  <a:t/>
                </a:r>
                <a:br>
                  <a:rPr kumimoji="1" lang="en-US" altLang="ja-JP" dirty="0" smtClean="0"/>
                </a:br>
                <a:endParaRPr kumimoji="1" lang="en-US" altLang="ja-JP" dirty="0" smtClean="0"/>
              </a:p>
              <a:p>
                <a:pPr marL="514350" indent="-514350">
                  <a:buFont typeface="+mj-lt"/>
                  <a:buAutoNum type="arabicPeriod" startAt="8"/>
                </a:pPr>
                <a:r>
                  <a:rPr lang="en-US" altLang="ja-JP" dirty="0"/>
                  <a:t> </a:t>
                </a:r>
                <a:r>
                  <a:rPr lang="ja-JP" altLang="en-US" dirty="0" smtClean="0"/>
                  <a:t>ダストデビル</a:t>
                </a:r>
                <a:r>
                  <a:rPr lang="ja-JP" altLang="en-US" dirty="0"/>
                  <a:t>の放射方向</a:t>
                </a:r>
                <a:r>
                  <a:rPr lang="ja-JP" altLang="en-US" dirty="0" smtClean="0"/>
                  <a:t>の圧力差</a:t>
                </a:r>
                <a:r>
                  <a:rPr lang="en-US" altLang="ja-JP" dirty="0" err="1" smtClean="0"/>
                  <a:t>Δp</a:t>
                </a:r>
                <a14:m>
                  <m:oMath xmlns:m="http://schemas.openxmlformats.org/officeDocument/2006/math">
                    <m:r>
                      <a:rPr lang="en-US" altLang="ja-JP" i="1" smtClean="0">
                        <a:latin typeface="Cambria Math"/>
                        <a:ea typeface="Cambria Math"/>
                      </a:rPr>
                      <m:t>≡</m:t>
                    </m:r>
                  </m:oMath>
                </a14:m>
                <a:r>
                  <a:rPr kumimoji="1" lang="en-US" altLang="ja-JP" dirty="0" smtClean="0"/>
                  <a:t>p</a:t>
                </a:r>
                <a:r>
                  <a:rPr kumimoji="1" lang="ja-JP" altLang="en-US" baseline="-25000" dirty="0" smtClean="0"/>
                  <a:t>∞</a:t>
                </a:r>
                <a:r>
                  <a:rPr kumimoji="1" lang="ja-JP" altLang="en-US" dirty="0" smtClean="0"/>
                  <a:t> </a:t>
                </a:r>
                <a:r>
                  <a:rPr kumimoji="1" lang="en-US" altLang="ja-JP" dirty="0" smtClean="0"/>
                  <a:t>- p</a:t>
                </a:r>
                <a:r>
                  <a:rPr kumimoji="1" lang="en-US" altLang="ja-JP" baseline="-25000" dirty="0" smtClean="0"/>
                  <a:t>0</a:t>
                </a:r>
                <a:r>
                  <a:rPr kumimoji="1" lang="en-US" altLang="ja-JP" dirty="0" smtClean="0"/>
                  <a:t> </a:t>
                </a:r>
                <a:r>
                  <a:rPr kumimoji="1" lang="ja-JP" altLang="en-US" dirty="0" smtClean="0"/>
                  <a:t>は</a:t>
                </a:r>
                <a:r>
                  <a:rPr kumimoji="1" lang="en-US" altLang="ja-JP" dirty="0" smtClean="0"/>
                  <a:t>,</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χ</a:t>
                </a:r>
                <a:r>
                  <a:rPr kumimoji="1" lang="ja-JP" altLang="en-US" dirty="0" smtClean="0"/>
                  <a:t>は</a:t>
                </a:r>
                <a:r>
                  <a:rPr kumimoji="1" lang="en-US" altLang="ja-JP" dirty="0" smtClean="0"/>
                  <a:t>R/</a:t>
                </a:r>
                <a:r>
                  <a:rPr kumimoji="1" lang="en-US" altLang="ja-JP" dirty="0" err="1" smtClean="0"/>
                  <a:t>c</a:t>
                </a:r>
                <a:r>
                  <a:rPr kumimoji="1" lang="en-US" altLang="ja-JP" baseline="-25000" dirty="0" err="1" smtClean="0"/>
                  <a:t>p</a:t>
                </a:r>
                <a:r>
                  <a:rPr lang="en-US" altLang="ja-JP" dirty="0" smtClean="0"/>
                  <a:t>, T</a:t>
                </a:r>
                <a:r>
                  <a:rPr lang="ja-JP" altLang="en-US" baseline="-25000" dirty="0" smtClean="0"/>
                  <a:t>∞</a:t>
                </a:r>
                <a:r>
                  <a:rPr lang="ja-JP" altLang="en-US" dirty="0" smtClean="0"/>
                  <a:t>≈　　</a:t>
                </a:r>
                <a:r>
                  <a:rPr lang="en-US" altLang="ja-JP" dirty="0" smtClean="0"/>
                  <a:t>p</a:t>
                </a:r>
                <a:r>
                  <a:rPr lang="ja-JP" altLang="en-US" baseline="-25000" dirty="0" smtClean="0"/>
                  <a:t>∞</a:t>
                </a:r>
                <a:r>
                  <a:rPr lang="ja-JP" altLang="en-US" dirty="0" smtClean="0"/>
                  <a:t>≈</a:t>
                </a:r>
                <a:r>
                  <a:rPr lang="en-US" altLang="ja-JP" dirty="0" err="1" smtClean="0"/>
                  <a:t>p</a:t>
                </a:r>
                <a:r>
                  <a:rPr lang="en-US" altLang="ja-JP" baseline="-25000" dirty="0" err="1" smtClean="0"/>
                  <a:t>s</a:t>
                </a:r>
                <a:r>
                  <a:rPr lang="ja-JP" altLang="en-US" dirty="0" smtClean="0"/>
                  <a:t>とした</a:t>
                </a:r>
                <a:r>
                  <a:rPr lang="en-US" altLang="ja-JP" dirty="0" smtClean="0"/>
                  <a:t>.</a:t>
                </a:r>
                <a:r>
                  <a:rPr kumimoji="1" lang="en-US" altLang="ja-JP" dirty="0" smtClean="0"/>
                  <a:t/>
                </a:r>
                <a:br>
                  <a:rPr kumimoji="1" lang="en-US" altLang="ja-JP" dirty="0" smtClean="0"/>
                </a:br>
                <a:r>
                  <a:rPr kumimoji="1" lang="en-US" altLang="ja-JP" dirty="0" smtClean="0"/>
                  <a:t/>
                </a:r>
                <a:br>
                  <a:rPr kumimoji="1" lang="en-US" altLang="ja-JP" dirty="0" smtClean="0"/>
                </a:br>
                <a:endParaRPr kumimoji="1" lang="ja-JP" altLang="en-US"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686800" cy="5257800"/>
              </a:xfrm>
              <a:blipFill rotWithShape="1">
                <a:blip r:embed="rId2"/>
                <a:stretch>
                  <a:fillRect l="-1825" t="-2088"/>
                </a:stretch>
              </a:blipFill>
            </p:spPr>
            <p:txBody>
              <a:bodyPr/>
              <a:lstStyle/>
              <a:p>
                <a:r>
                  <a:rPr lang="ja-JP" altLang="en-US">
                    <a:noFill/>
                  </a:rPr>
                  <a:t> </a:t>
                </a:r>
              </a:p>
            </p:txBody>
          </p:sp>
        </mc:Fallback>
      </mc:AlternateContent>
      <p:sp>
        <p:nvSpPr>
          <p:cNvPr id="12" name="AutoShape 18" descr="\begin{align*}&#10;R\overline{T}_s \ln \frac{p_0}{p_{\infty}} \approx \gamma \eta\int^0_{\infty} Tds \hspace{1em} (11)&#10;%\gamma \equiv \frac{\int_{\infty}^0 \mathbf{f}\cdot d\mathbf{l}}{\oint \mathbf{f}\cdot d\mathbf{l}} \hspace{1em}(8)&#10;%\eta \equiv \frac{\oint Tds}{\int_{\infty}^0Tds} \hspace{1em}(10)&#10;%\int_{\infty}^0 Tds \approx c_p(T_0 - T_{\infty})- R\overline{T}_s\ln \frac{p_0}{p_{\infty}} \hspace{1em}(13)&#10;%&amp;R\overline{T}_s(\gamma \eta - 1)\ln\frac{p_0}{p_{\infty}} \approx \gamma \eta c_p(T_0 - T_{\infty}),\nonumber\\&#10;%p_0 \approx p_{\infty}\exp\left[\left(\frac{\gamma \eta}{\gamma \eta - 1}\right)\left(\frac{c_p}{R}\right)\left(\frac{T_0 - T_{\infty}}{\overline{T}_s}\right)\right]\hspace{1em}(14)&#10;\end{alig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20" descr="\begin{align*}&#10;R\overline{T}_s \ln \frac{p_0}{p_{\infty}} \approx \gamma \eta\int^0_{\infty} Tds \hspace{1em} (11)&#10;%\gamma \equiv \frac{\int_{\infty}^0 \mathbf{f}\cdot d\mathbf{l}}{\oint \mathbf{f}\cdot d\mathbf{l}} \hspace{1em}(8)&#10;%\eta \equiv \frac{\oint Tds}{\int_{\infty}^0Tds} \hspace{1em}(10)&#10;%\int_{\infty}^0 Tds \approx c_p(T_0 - T_{\infty})- R\overline{T}_s\ln \frac{p_0}{p_{\infty}} \hspace{1em}(13)&#10;%&amp;R\overline{T}_s(\gamma \eta - 1)\ln\frac{p_0}{p_{\infty}} \approx \gamma \eta c_p(T_0 - T_{\infty}),\nonumber\\&#10;%p_0 \approx p_{\infty}\exp\left[\left(\frac{\gamma \eta}{\gamma \eta - 1}\right)\left(\frac{c_p}{R}\right)\left(\frac{T_0 - T_{\infty}}{\overline{T}_s}\right)\right]\hspace{1em}(14)&#10;\end{alig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22" descr="\begin{align*}&#10;R\overline{T}_s \ln \frac{p_0}{p_{\infty}} \approx \gamma \eta\int^0_{\infty} Tds \hspace{1em} (11)&#10;%\gamma \equiv \frac{\int_{\infty}^0 \mathbf{f}\cdot d\mathbf{l}}{\oint \mathbf{f}\cdot d\mathbf{l}} \hspace{1em}(8)&#10;%\eta \equiv \frac{\oint Tds}{\int_{\infty}^0Tds} \hspace{1em}(10)&#10;%\int_{\infty}^0 Tds \approx c_p(T_0 - T_{\infty})- R\overline{T}_s\ln \frac{p_0}{p_{\infty}} \hspace{1em}(13)&#10;%&amp;R\overline{T}_s(\gamma \eta - 1)\ln\frac{p_0}{p_{\infty}} \approx \gamma \eta c_p(T_0 - T_{\infty}),\nonumber\\&#10;%p_0 \approx p_{\infty}\exp\left[\left(\frac{\gamma \eta}{\gamma \eta - 1}\right)\left(\frac{c_p}{R}\right)\left(\frac{T_0 - T_{\infty}}{\overline{T}_s}\right)\right]\hspace{1em}(14)&#10;\end{alig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AutoShape 24" descr="\begin{align*}&#10;R\overline{T}_s \ln \frac{p_0}{p_{\infty}} \approx \gamma \eta\int^0_{\infty} Tds \hspace{1em} (11)&#10;%\gamma \equiv \frac{\int_{\infty}^0 \mathbf{f}\cdot d\mathbf{l}}{\oint \mathbf{f}\cdot d\mathbf{l}} \hspace{1em}(8)&#10;%\eta \equiv \frac{\oint Tds}{\int_{\infty}^0Tds} \hspace{1em}(10)&#10;%\int_{\infty}^0 Tds \approx c_p(T_0 - T_{\infty})- R\overline{T}_s\ln \frac{p_0}{p_{\infty}} \hspace{1em}(13)&#10;%&amp;R\overline{T}_s(\gamma \eta - 1)\ln\frac{p_0}{p_{\infty}} \approx \gamma \eta c_p(T_0 - T_{\infty}),\nonumber\\&#10;%p_0 \approx p_{\infty}\exp\left[\left(\frac{\gamma \eta}{\gamma \eta - 1}\right)\left(\frac{c_p}{R}\right)\left(\frac{T_0 - T_{\infty}}{\overline{T}_s}\right)\right]\hspace{1em}(14)&#10;\end{alig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26" descr="\begin{align*}&#10;R\overline{T}_s \ln \frac{p_0}{p_{\infty}} \approx \gamma \eta\int^0_{\infty} Tds \hspace{1em} (11)&#10;%\gamma \equiv \frac{\int_{\infty}^0 \mathbf{f}\cdot d\mathbf{l}}{\oint \mathbf{f}\cdot d\mathbf{l}} \hspace{1em}(8)&#10;%\eta \equiv \frac{\oint Tds}{\int_{\infty}^0Tds} \hspace{1em}(10)&#10;%\int_{\infty}^0 Tds \approx c_p(T_0 - T_{\infty})- R\overline{T}_s\ln \frac{p_0}{p_{\infty}} \hspace{1em}(13)&#10;%&amp;R\overline{T}_s(\gamma \eta - 1)\ln\frac{p_0}{p_{\infty}} \approx \gamma \eta c_p(T_0 - T_{\infty}),\nonumber\\&#10;%p_0 \approx p_{\infty}\exp\left[\left(\frac{\gamma \eta}{\gamma \eta - 1}\right)\left(\frac{c_p}{R}\right)\left(\frac{T_0 - T_{\infty}}{\overline{T}_s}\right)\right]\hspace{1em}(14)&#10;\end{alig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28" descr="\begin{align*}&#10;R\overline{T}_s \ln \frac{p_0}{p_{\infty}} \approx \gamma \eta\int^0_{\infty} Tds \hspace{1em} (11)&#10;%\gamma \equiv \frac{\int_{\infty}^0 \mathbf{f}\cdot d\mathbf{l}}{\oint \mathbf{f}\cdot d\mathbf{l}} \hspace{1em}(8)&#10;%\eta \equiv \frac{\oint Tds}{\int_{\infty}^0Tds} \hspace{1em}(10)&#10;%\int_{\infty}^0 Tds \approx c_p(T_0 - T_{\infty})- R\overline{T}_s\ln \frac{p_0}{p_{\infty}} \hspace{1em}(13)&#10;%&amp;R\overline{T}_s(\gamma \eta - 1)\ln\frac{p_0}{p_{\infty}} \approx \gamma \eta c_p(T_0 - T_{\infty}),\nonumber\\&#10;%p_0 \approx p_{\infty}\exp\left[\left(\frac{\gamma \eta}{\gamma \eta - 1}\right)\left(\frac{c_p}{R}\right)\left(\frac{T_0 - T_{\infty}}{\overline{T}_s}\right)\right]\hspace{1em}(14)&#10;\end{alig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30" descr="\begin{align*}&#10;R\overline{T}_s \ln \frac{p_0}{p_{\infty}} \approx \gamma \eta\int^0_{\infty} Tds \hspace{1em} (11)&#10;%\gamma \equiv \frac{\int_{\infty}^0 \mathbf{f}\cdot d\mathbf{l}}{\oint \mathbf{f}\cdot d\mathbf{l}} \hspace{1em}(8)&#10;%\eta \equiv \frac{\oint Tds}{\int_{\infty}^0Tds} \hspace{1em}(10)&#10;%\int_{\infty}^0 Tds \approx c_p(T_0 - T_{\infty})- R\overline{T}_s\ln \frac{p_0}{p_{\infty}} \hspace{1em}(13)&#10;%&amp;R\overline{T}_s(\gamma \eta - 1)\ln\frac{p_0}{p_{\infty}} \approx \gamma \eta c_p(T_0 - T_{\infty}),\nonumber\\&#10;%p_0 \approx p_{\infty}\exp\left[\left(\frac{\gamma \eta}{\gamma \eta - 1}\right)\left(\frac{c_p}{R}\right)\left(\frac{T_0 - T_{\infty}}{\overline{T}_s}\right)\right]\hspace{1em}(14)&#10;\end{alig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32" descr="\begin{align*}&#10;R\overline{T}_s \ln \frac{p_0}{p_{\infty}} \approx \gamma \eta\int^0_{\infty} Tds \hspace{1em} (11)&#10;%\gamma \equiv \frac{\int_{\infty}^0 \mathbf{f}\cdot d\mathbf{l}}{\oint \mathbf{f}\cdot d\mathbf{l}} \hspace{1em}(8)&#10;%\eta \equiv \frac{\oint Tds}{\int_{\infty}^0Tds} \hspace{1em}(10)&#10;%\int_{\infty}^0 Tds \approx c_p(T_0 - T_{\infty})- R\overline{T}_s\ln \frac{p_0}{p_{\infty}} \hspace{1em}(13)&#10;%&amp;R\overline{T}_s(\gamma \eta - 1)\ln\frac{p_0}{p_{\infty}} \approx \gamma \eta c_p(T_0 - T_{\infty}),\nonumber\\&#10;%p_0 \approx p_{\infty}\exp\left[\left(\frac{\gamma \eta}{\gamma \eta - 1}\right)\left(\frac{c_p}{R}\right)\left(\frac{T_0 - T_{\infty}}{\overline{T}_s}\right)\right]\hspace{1em}(14)&#10;\end{align*}"/>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AutoShape 34" descr="\begin{align*}&#10;R\overline{T}_s \ln \frac{p_0}{p_{\infty}} \approx \gamma \eta\int^0_{\infty} Tds \hspace{1em} (11)&#10;%\gamma \equiv \frac{\int_{\infty}^0 \mathbf{f}\cdot d\mathbf{l}}{\oint \mathbf{f}\cdot d\mathbf{l}} \hspace{1em}(8)&#10;%\eta \equiv \frac{\oint Tds}{\int_{\infty}^0Tds} \hspace{1em}(10)&#10;%\int_{\infty}^0 Tds \approx c_p(T_0 - T_{\infty})- R\overline{T}_s\ln \frac{p_0}{p_{\infty}} \hspace{1em}(13)&#10;%&amp;R\overline{T}_s(\gamma \eta - 1)\ln\frac{p_0}{p_{\infty}} \approx \gamma \eta c_p(T_0 - T_{\infty}),\nonumber\\&#10;%p_0 \approx p_{\infty}\exp\left[\left(\frac{\gamma \eta}{\gamma \eta - 1}\right)\left(\frac{c_p}{R}\right)\left(\frac{T_0 - T_{\infty}}{\overline{T}_s}\right)\right]\hspace{1em}(14)&#10;\end{align*}"/>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1" name="図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87" y="2204864"/>
            <a:ext cx="8715375" cy="962025"/>
          </a:xfrm>
          <a:prstGeom prst="rect">
            <a:avLst/>
          </a:prstGeom>
        </p:spPr>
      </p:pic>
      <p:pic>
        <p:nvPicPr>
          <p:cNvPr id="43" name="図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088"/>
            <a:ext cx="9144000" cy="911744"/>
          </a:xfrm>
          <a:prstGeom prst="rect">
            <a:avLst/>
          </a:prstGeom>
        </p:spPr>
      </p:pic>
      <mc:AlternateContent xmlns:mc="http://schemas.openxmlformats.org/markup-compatibility/2006" xmlns:a14="http://schemas.microsoft.com/office/drawing/2010/main">
        <mc:Choice Requires="a14">
          <p:sp>
            <p:nvSpPr>
              <p:cNvPr id="48" name="正方形/長方形 47"/>
              <p:cNvSpPr/>
              <p:nvPr/>
            </p:nvSpPr>
            <p:spPr>
              <a:xfrm>
                <a:off x="3275856" y="5155280"/>
                <a:ext cx="576064"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a:latin typeface="Cambria Math"/>
                            </a:rPr>
                          </m:ctrlPr>
                        </m:sSubPr>
                        <m:e>
                          <m:acc>
                            <m:accPr>
                              <m:chr m:val="̅"/>
                              <m:ctrlPr>
                                <a:rPr lang="en-US" altLang="ja-JP" sz="3200" i="1">
                                  <a:latin typeface="Cambria Math"/>
                                </a:rPr>
                              </m:ctrlPr>
                            </m:accPr>
                            <m:e>
                              <m:r>
                                <a:rPr lang="en-US" altLang="ja-JP" sz="3200" i="1">
                                  <a:latin typeface="Cambria Math"/>
                                </a:rPr>
                                <m:t>𝑇</m:t>
                              </m:r>
                            </m:e>
                          </m:acc>
                        </m:e>
                        <m:sub>
                          <m:r>
                            <a:rPr lang="en-US" altLang="ja-JP" sz="3200" i="1">
                              <a:latin typeface="Cambria Math"/>
                            </a:rPr>
                            <m:t>𝑠</m:t>
                          </m:r>
                        </m:sub>
                      </m:sSub>
                    </m:oMath>
                  </m:oMathPara>
                </a14:m>
                <a:endParaRPr lang="ja-JP" altLang="en-US" sz="3200"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3275856" y="5155280"/>
                <a:ext cx="576064" cy="584775"/>
              </a:xfrm>
              <a:prstGeom prst="rect">
                <a:avLst/>
              </a:prstGeom>
              <a:blipFill rotWithShape="1">
                <a:blip r:embed="rId5"/>
                <a:stretch>
                  <a:fillRect/>
                </a:stretch>
              </a:blipFill>
            </p:spPr>
            <p:txBody>
              <a:bodyPr/>
              <a:lstStyle/>
              <a:p>
                <a:r>
                  <a:rPr lang="ja-JP" altLang="en-US">
                    <a:noFill/>
                  </a:rPr>
                  <a:t> </a:t>
                </a:r>
              </a:p>
            </p:txBody>
          </p:sp>
        </mc:Fallback>
      </mc:AlternateContent>
      <p:sp>
        <p:nvSpPr>
          <p:cNvPr id="21" name="正方形/長方形 20"/>
          <p:cNvSpPr/>
          <p:nvPr/>
        </p:nvSpPr>
        <p:spPr>
          <a:xfrm>
            <a:off x="8167068" y="2399611"/>
            <a:ext cx="9769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solidFill>
              </a:rPr>
              <a:t>(22)</a:t>
            </a:r>
            <a:endParaRPr kumimoji="1" lang="ja-JP" altLang="en-US" sz="3600" dirty="0">
              <a:solidFill>
                <a:schemeClr val="tx1"/>
              </a:solidFill>
            </a:endParaRPr>
          </a:p>
        </p:txBody>
      </p:sp>
      <p:sp>
        <p:nvSpPr>
          <p:cNvPr id="22" name="正方形/長方形 21"/>
          <p:cNvSpPr/>
          <p:nvPr/>
        </p:nvSpPr>
        <p:spPr>
          <a:xfrm>
            <a:off x="8176940" y="4229308"/>
            <a:ext cx="9769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solidFill>
              </a:rPr>
              <a:t>(23)</a:t>
            </a:r>
            <a:endParaRPr kumimoji="1" lang="ja-JP" altLang="en-US" sz="3600" dirty="0">
              <a:solidFill>
                <a:schemeClr val="tx1"/>
              </a:solidFill>
            </a:endParaRPr>
          </a:p>
        </p:txBody>
      </p:sp>
    </p:spTree>
    <p:extLst>
      <p:ext uri="{BB962C8B-B14F-4D97-AF65-F5344CB8AC3E}">
        <p14:creationId xmlns:p14="http://schemas.microsoft.com/office/powerpoint/2010/main" val="955404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DTH</a:t>
            </a:r>
            <a:r>
              <a:rPr lang="ja-JP" altLang="en-US" dirty="0"/>
              <a:t>パラメタリゼーションの</a:t>
            </a:r>
            <a:r>
              <a:rPr lang="ja-JP" altLang="en-US" dirty="0" smtClean="0"/>
              <a:t>導出</a:t>
            </a:r>
            <a:r>
              <a:rPr lang="en-US" altLang="ja-JP" dirty="0" smtClean="0"/>
              <a:t>6</a:t>
            </a:r>
            <a:endParaRPr kumimoji="1" lang="ja-JP" altLang="en-US" dirty="0"/>
          </a:p>
        </p:txBody>
      </p:sp>
      <p:sp>
        <p:nvSpPr>
          <p:cNvPr id="3" name="コンテンツ プレースホルダー 2"/>
          <p:cNvSpPr>
            <a:spLocks noGrp="1"/>
          </p:cNvSpPr>
          <p:nvPr>
            <p:ph idx="1"/>
          </p:nvPr>
        </p:nvSpPr>
        <p:spPr>
          <a:xfrm>
            <a:off x="457200" y="1600200"/>
            <a:ext cx="8686800" cy="4525963"/>
          </a:xfrm>
        </p:spPr>
        <p:txBody>
          <a:bodyPr/>
          <a:lstStyle/>
          <a:p>
            <a:pPr marL="514350" indent="-514350">
              <a:buFont typeface="+mj-lt"/>
              <a:buAutoNum type="arabicPeriod" startAt="9"/>
            </a:pPr>
            <a:r>
              <a:rPr kumimoji="1" lang="ja-JP" altLang="en-US" dirty="0" smtClean="0"/>
              <a:t>ダストデビルの水平熱力学的効率を以下のように定義する</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　　　　　　　　　　　　　　　　　　　</a:t>
            </a:r>
            <a:r>
              <a:rPr kumimoji="1" lang="en-US" altLang="ja-JP" sz="3600" dirty="0" smtClean="0"/>
              <a:t>(24)</a:t>
            </a:r>
          </a:p>
          <a:p>
            <a:pPr marL="742950" indent="-742950">
              <a:buFont typeface="+mj-lt"/>
              <a:buAutoNum type="arabicPeriod" startAt="10"/>
            </a:pPr>
            <a:r>
              <a:rPr lang="ja-JP" altLang="en-US" sz="3600" dirty="0" smtClean="0"/>
              <a:t>式</a:t>
            </a:r>
            <a:r>
              <a:rPr lang="en-US" altLang="ja-JP" sz="3600" dirty="0" smtClean="0"/>
              <a:t>(23)</a:t>
            </a:r>
            <a:r>
              <a:rPr lang="ja-JP" altLang="en-US" sz="3600" dirty="0" smtClean="0"/>
              <a:t>は式</a:t>
            </a:r>
            <a:r>
              <a:rPr lang="en-US" altLang="ja-JP" sz="3600" dirty="0" smtClean="0"/>
              <a:t>(24)</a:t>
            </a:r>
            <a:r>
              <a:rPr lang="ja-JP" altLang="en-US" sz="3600" dirty="0" smtClean="0"/>
              <a:t>を用いて</a:t>
            </a:r>
            <a:r>
              <a:rPr lang="en-US" altLang="ja-JP" sz="3600" dirty="0" smtClean="0"/>
              <a:t>,</a:t>
            </a:r>
            <a:br>
              <a:rPr lang="en-US" altLang="ja-JP" sz="3600" dirty="0" smtClean="0"/>
            </a:br>
            <a:r>
              <a:rPr lang="en-US" altLang="ja-JP" sz="3600" dirty="0" smtClean="0"/>
              <a:t/>
            </a:r>
            <a:br>
              <a:rPr lang="en-US" altLang="ja-JP" sz="3600" dirty="0" smtClean="0"/>
            </a:br>
            <a:r>
              <a:rPr lang="en-US" altLang="ja-JP" sz="3600" dirty="0" smtClean="0"/>
              <a:t>                                                                    </a:t>
            </a:r>
            <a:r>
              <a:rPr lang="en-US" altLang="ja-JP" sz="3600" dirty="0" smtClean="0"/>
              <a:t>(</a:t>
            </a:r>
            <a:r>
              <a:rPr lang="en-US" altLang="ja-JP" sz="3600" dirty="0" smtClean="0"/>
              <a:t>25)</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202" y="4581128"/>
            <a:ext cx="6819900" cy="96202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2708920"/>
            <a:ext cx="2409825" cy="971550"/>
          </a:xfrm>
          <a:prstGeom prst="rect">
            <a:avLst/>
          </a:prstGeom>
        </p:spPr>
      </p:pic>
    </p:spTree>
    <p:extLst>
      <p:ext uri="{BB962C8B-B14F-4D97-AF65-F5344CB8AC3E}">
        <p14:creationId xmlns:p14="http://schemas.microsoft.com/office/powerpoint/2010/main" val="2229368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DTH</a:t>
            </a:r>
            <a:r>
              <a:rPr lang="ja-JP" altLang="en-US" dirty="0"/>
              <a:t>パラメタリゼーションの</a:t>
            </a:r>
            <a:r>
              <a:rPr lang="ja-JP" altLang="en-US" dirty="0" smtClean="0"/>
              <a:t>導出</a:t>
            </a:r>
            <a:r>
              <a:rPr lang="en-US" altLang="ja-JP" dirty="0" smtClean="0"/>
              <a:t>7</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lnSpcReduction="10000"/>
          </a:bodyPr>
          <a:lstStyle/>
          <a:p>
            <a:pPr marL="514350" indent="-514350">
              <a:buFont typeface="+mj-lt"/>
              <a:buAutoNum type="arabicPeriod" startAt="12"/>
            </a:pPr>
            <a:r>
              <a:rPr kumimoji="1" lang="ja-JP" altLang="en-US" dirty="0" smtClean="0"/>
              <a:t>ダストデビルが旋衡風平衡しているとすると</a:t>
            </a:r>
            <a:r>
              <a:rPr kumimoji="1" lang="en-US" altLang="ja-JP" dirty="0" smtClean="0"/>
              <a:t>,</a:t>
            </a:r>
            <a:br>
              <a:rPr kumimoji="1" lang="en-US" altLang="ja-JP" dirty="0" smtClean="0"/>
            </a:br>
            <a:r>
              <a:rPr kumimoji="1" lang="en-US" altLang="ja-JP" dirty="0" smtClean="0"/>
              <a:t>                                                           </a:t>
            </a:r>
            <a:r>
              <a:rPr kumimoji="1" lang="en-US" altLang="ja-JP" sz="3600" dirty="0" smtClean="0"/>
              <a:t>(26)</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ここで</a:t>
            </a:r>
            <a:r>
              <a:rPr kumimoji="1" lang="en-US" altLang="ja-JP" dirty="0" smtClean="0"/>
              <a:t>v</a:t>
            </a:r>
            <a:r>
              <a:rPr kumimoji="1" lang="en-US" altLang="ja-JP" baseline="-25000" dirty="0" smtClean="0"/>
              <a:t>tang</a:t>
            </a:r>
            <a:r>
              <a:rPr kumimoji="1" lang="en-US" altLang="ja-JP" dirty="0" smtClean="0"/>
              <a:t> </a:t>
            </a:r>
            <a:r>
              <a:rPr kumimoji="1" lang="ja-JP" altLang="en-US" dirty="0" smtClean="0"/>
              <a:t>はダストデビルの接線風速</a:t>
            </a:r>
            <a:endParaRPr kumimoji="1" lang="en-US" altLang="ja-JP" dirty="0" smtClean="0"/>
          </a:p>
          <a:p>
            <a:pPr marL="514350" indent="-514350">
              <a:buFont typeface="+mj-lt"/>
              <a:buAutoNum type="arabicPeriod" startAt="12"/>
            </a:pPr>
            <a:r>
              <a:rPr lang="en-US" altLang="ja-JP" dirty="0"/>
              <a:t>Greeley and </a:t>
            </a:r>
            <a:r>
              <a:rPr lang="en-US" altLang="ja-JP" dirty="0" err="1"/>
              <a:t>Iversen</a:t>
            </a:r>
            <a:r>
              <a:rPr lang="en-US" altLang="ja-JP" dirty="0"/>
              <a:t> [1985] </a:t>
            </a:r>
            <a:r>
              <a:rPr lang="ja-JP" altLang="en-US" dirty="0"/>
              <a:t>に</a:t>
            </a:r>
            <a:r>
              <a:rPr lang="ja-JP" altLang="en-US" dirty="0" smtClean="0"/>
              <a:t>よって</a:t>
            </a:r>
            <a:r>
              <a:rPr lang="ja-JP" altLang="en-US" dirty="0"/>
              <a:t>得られた</a:t>
            </a:r>
            <a:r>
              <a:rPr lang="ja-JP" altLang="en-US" dirty="0" smtClean="0"/>
              <a:t>半経験な</a:t>
            </a:r>
            <a:r>
              <a:rPr lang="en-US" altLang="ja-JP" dirty="0" err="1" smtClean="0"/>
              <a:t>v</a:t>
            </a:r>
            <a:r>
              <a:rPr lang="en-US" altLang="ja-JP" baseline="-25000" dirty="0" err="1" smtClean="0"/>
              <a:t>tang</a:t>
            </a:r>
            <a:r>
              <a:rPr lang="en-US" altLang="ja-JP" dirty="0" smtClean="0"/>
              <a:t> </a:t>
            </a:r>
            <a:r>
              <a:rPr lang="ja-JP" altLang="en-US" dirty="0"/>
              <a:t>の式は</a:t>
            </a:r>
            <a:r>
              <a:rPr lang="ja-JP" altLang="en-US" dirty="0" smtClean="0"/>
              <a:t>以下</a:t>
            </a:r>
            <a:r>
              <a:rPr lang="ja-JP" altLang="en-US" dirty="0" smtClean="0"/>
              <a:t>の式と</a:t>
            </a:r>
            <a:r>
              <a:rPr lang="ja-JP" altLang="en-US" dirty="0" smtClean="0"/>
              <a:t>なる</a:t>
            </a:r>
            <a:r>
              <a:rPr lang="en-US" altLang="ja-JP" dirty="0" smtClean="0"/>
              <a:t/>
            </a:r>
            <a:br>
              <a:rPr lang="en-US" altLang="ja-JP" dirty="0" smtClean="0"/>
            </a:br>
            <a:r>
              <a:rPr lang="en-US" altLang="ja-JP" dirty="0" smtClean="0"/>
              <a:t/>
            </a:r>
            <a:br>
              <a:rPr lang="en-US" altLang="ja-JP" dirty="0" smtClean="0"/>
            </a:br>
            <a:r>
              <a:rPr lang="en-US" altLang="ja-JP" dirty="0" smtClean="0"/>
              <a:t>                                                                        </a:t>
            </a:r>
            <a:r>
              <a:rPr lang="en-US" altLang="ja-JP" sz="3600" dirty="0" smtClean="0"/>
              <a:t>(27)</a:t>
            </a:r>
            <a:br>
              <a:rPr lang="en-US" altLang="ja-JP" sz="3600" dirty="0" smtClean="0"/>
            </a:br>
            <a:r>
              <a:rPr lang="en-US" altLang="ja-JP" sz="3600" dirty="0" smtClean="0"/>
              <a:t>Σ</a:t>
            </a:r>
            <a:r>
              <a:rPr lang="ja-JP" altLang="en-US" sz="3600" dirty="0" smtClean="0"/>
              <a:t>は単位面積当たりの巻き上げられたダストの質量</a:t>
            </a:r>
            <a:r>
              <a:rPr lang="en-US" altLang="ja-JP" sz="3600" dirty="0" smtClean="0"/>
              <a:t>, ρ</a:t>
            </a:r>
            <a:r>
              <a:rPr lang="ja-JP" altLang="en-US" sz="3600" dirty="0" smtClean="0"/>
              <a:t>は大気密度である</a:t>
            </a:r>
            <a:endParaRPr lang="en-US" altLang="ja-JP" sz="3600"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911" y="2276872"/>
            <a:ext cx="2162175" cy="50482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467" y="4437111"/>
            <a:ext cx="5295900" cy="902965"/>
          </a:xfrm>
          <a:prstGeom prst="rect">
            <a:avLst/>
          </a:prstGeom>
        </p:spPr>
      </p:pic>
    </p:spTree>
    <p:extLst>
      <p:ext uri="{BB962C8B-B14F-4D97-AF65-F5344CB8AC3E}">
        <p14:creationId xmlns:p14="http://schemas.microsoft.com/office/powerpoint/2010/main" val="3823223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DTH</a:t>
            </a:r>
            <a:r>
              <a:rPr lang="ja-JP" altLang="en-US" dirty="0"/>
              <a:t>パラメタリゼーションの</a:t>
            </a:r>
            <a:r>
              <a:rPr lang="ja-JP" altLang="en-US" dirty="0" smtClean="0"/>
              <a:t>導出</a:t>
            </a:r>
            <a:r>
              <a:rPr lang="en-US" altLang="ja-JP" dirty="0" smtClean="0"/>
              <a:t>8</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startAt="13"/>
            </a:pPr>
            <a:r>
              <a:rPr lang="ja-JP" altLang="en-US" dirty="0" smtClean="0"/>
              <a:t>式</a:t>
            </a:r>
            <a:r>
              <a:rPr lang="en-US" altLang="ja-JP" dirty="0" smtClean="0"/>
              <a:t>(27)</a:t>
            </a:r>
            <a:r>
              <a:rPr lang="ja-JP" altLang="en-US" dirty="0" smtClean="0"/>
              <a:t>より</a:t>
            </a:r>
            <a:r>
              <a:rPr lang="en-US" altLang="ja-JP" dirty="0" smtClean="0"/>
              <a:t>,</a:t>
            </a:r>
            <a:br>
              <a:rPr lang="en-US" altLang="ja-JP" dirty="0" smtClean="0"/>
            </a:br>
            <a:r>
              <a:rPr lang="en-US" altLang="ja-JP" dirty="0" smtClean="0"/>
              <a:t/>
            </a:r>
            <a:br>
              <a:rPr lang="en-US" altLang="ja-JP" dirty="0" smtClean="0"/>
            </a:br>
            <a:r>
              <a:rPr lang="en-US" altLang="ja-JP" dirty="0" smtClean="0"/>
              <a:t>                                                                 </a:t>
            </a:r>
            <a:r>
              <a:rPr lang="en-US" altLang="ja-JP" sz="3600" dirty="0" smtClean="0"/>
              <a:t>(28)</a:t>
            </a:r>
          </a:p>
          <a:p>
            <a:pPr marL="742950" indent="-742950">
              <a:buFont typeface="+mj-lt"/>
              <a:buAutoNum type="arabicPeriod" startAt="13"/>
            </a:pPr>
            <a:r>
              <a:rPr lang="ja-JP" altLang="en-US" sz="3600" dirty="0" smtClean="0"/>
              <a:t>式</a:t>
            </a:r>
            <a:r>
              <a:rPr lang="en-US" altLang="ja-JP" sz="3600" dirty="0" smtClean="0"/>
              <a:t>(28)</a:t>
            </a:r>
            <a:r>
              <a:rPr lang="ja-JP" altLang="en-US" sz="3600" dirty="0" smtClean="0"/>
              <a:t>に巻き上げ効率</a:t>
            </a:r>
            <a:r>
              <a:rPr lang="en-US" altLang="ja-JP" sz="3600" dirty="0" smtClean="0"/>
              <a:t>α</a:t>
            </a:r>
            <a:r>
              <a:rPr lang="en-US" altLang="ja-JP" sz="3600" baseline="-25000" dirty="0" smtClean="0"/>
              <a:t>d</a:t>
            </a:r>
            <a:r>
              <a:rPr lang="en-US" altLang="ja-JP" sz="3600" dirty="0" smtClean="0"/>
              <a:t> </a:t>
            </a:r>
            <a:r>
              <a:rPr lang="ja-JP" altLang="en-US" sz="3600" dirty="0" smtClean="0"/>
              <a:t>を掛けるとダストフラックス </a:t>
            </a:r>
            <a:r>
              <a:rPr lang="en-US" altLang="ja-JP" sz="3600" dirty="0" smtClean="0"/>
              <a:t>V</a:t>
            </a:r>
            <a:r>
              <a:rPr lang="en-US" altLang="ja-JP" sz="3600" baseline="-25000" dirty="0" smtClean="0"/>
              <a:t>d</a:t>
            </a:r>
            <a:r>
              <a:rPr lang="en-US" altLang="ja-JP" sz="3600" dirty="0" smtClean="0"/>
              <a:t> </a:t>
            </a:r>
            <a:r>
              <a:rPr lang="ja-JP" altLang="en-US" sz="3600" dirty="0" smtClean="0"/>
              <a:t>となり</a:t>
            </a:r>
            <a:r>
              <a:rPr lang="en-US" altLang="ja-JP" sz="3600" dirty="0" smtClean="0"/>
              <a:t>,</a:t>
            </a:r>
            <a:endParaRPr kumimoji="1" lang="ja-JP" altLang="en-US" sz="36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204864"/>
            <a:ext cx="3381375" cy="9906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287" y="4437112"/>
            <a:ext cx="6829425" cy="2239144"/>
          </a:xfrm>
          <a:prstGeom prst="rect">
            <a:avLst/>
          </a:prstGeom>
        </p:spPr>
      </p:pic>
    </p:spTree>
    <p:extLst>
      <p:ext uri="{BB962C8B-B14F-4D97-AF65-F5344CB8AC3E}">
        <p14:creationId xmlns:p14="http://schemas.microsoft.com/office/powerpoint/2010/main" val="2694290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ダストデビル</a:t>
            </a:r>
            <a:endParaRPr kumimoji="1" lang="ja-JP" altLang="en-US" dirty="0"/>
          </a:p>
        </p:txBody>
      </p:sp>
      <p:sp>
        <p:nvSpPr>
          <p:cNvPr id="3" name="コンテンツ プレースホルダー 2"/>
          <p:cNvSpPr>
            <a:spLocks noGrp="1"/>
          </p:cNvSpPr>
          <p:nvPr>
            <p:ph idx="1"/>
          </p:nvPr>
        </p:nvSpPr>
        <p:spPr>
          <a:xfrm>
            <a:off x="457200" y="1600200"/>
            <a:ext cx="7715200" cy="4525963"/>
          </a:xfrm>
        </p:spPr>
        <p:txBody>
          <a:bodyPr/>
          <a:lstStyle/>
          <a:p>
            <a:r>
              <a:rPr lang="ja-JP" altLang="en-US" dirty="0"/>
              <a:t>地</a:t>
            </a:r>
            <a:r>
              <a:rPr lang="ja-JP" altLang="en-US" dirty="0" smtClean="0"/>
              <a:t>表面ダスト</a:t>
            </a:r>
            <a:r>
              <a:rPr lang="ja-JP" altLang="en-US" dirty="0"/>
              <a:t>を</a:t>
            </a:r>
            <a:r>
              <a:rPr lang="ja-JP" altLang="en-US" dirty="0" smtClean="0"/>
              <a:t>巻き上</a:t>
            </a:r>
            <a:r>
              <a:rPr lang="en-US" altLang="ja-JP" dirty="0" smtClean="0"/>
              <a:t/>
            </a:r>
            <a:br>
              <a:rPr lang="en-US" altLang="ja-JP" dirty="0" smtClean="0"/>
            </a:br>
            <a:r>
              <a:rPr lang="ja-JP" altLang="en-US" dirty="0" err="1" smtClean="0"/>
              <a:t>げる</a:t>
            </a:r>
            <a:r>
              <a:rPr lang="ja-JP" altLang="en-US" dirty="0" smtClean="0"/>
              <a:t>サブグリッドスケー</a:t>
            </a:r>
            <a:r>
              <a:rPr lang="en-US" altLang="ja-JP" dirty="0" smtClean="0"/>
              <a:t/>
            </a:r>
            <a:br>
              <a:rPr lang="en-US" altLang="ja-JP" dirty="0" smtClean="0"/>
            </a:br>
            <a:r>
              <a:rPr lang="ja-JP" altLang="en-US" dirty="0" smtClean="0"/>
              <a:t>ル</a:t>
            </a:r>
            <a:r>
              <a:rPr lang="ja-JP" altLang="en-US" dirty="0" smtClean="0"/>
              <a:t>の対流渦</a:t>
            </a:r>
            <a:endParaRPr lang="en-US" altLang="ja-JP" dirty="0" smtClean="0"/>
          </a:p>
          <a:p>
            <a:r>
              <a:rPr kumimoji="1" lang="ja-JP" altLang="en-US" dirty="0" smtClean="0"/>
              <a:t>火星では頻繁に</a:t>
            </a:r>
            <a:r>
              <a:rPr kumimoji="1" lang="ja-JP" altLang="en-US" dirty="0" smtClean="0"/>
              <a:t>起こって</a:t>
            </a:r>
            <a:r>
              <a:rPr kumimoji="1" lang="en-US" altLang="ja-JP" dirty="0" smtClean="0"/>
              <a:t/>
            </a:r>
            <a:br>
              <a:rPr kumimoji="1" lang="en-US" altLang="ja-JP" dirty="0" smtClean="0"/>
            </a:br>
            <a:r>
              <a:rPr kumimoji="1" lang="ja-JP" altLang="en-US" dirty="0" smtClean="0"/>
              <a:t>おり</a:t>
            </a:r>
            <a:r>
              <a:rPr kumimoji="1" lang="ja-JP" altLang="en-US" dirty="0" smtClean="0"/>
              <a:t>火星の大気ダスト</a:t>
            </a:r>
            <a:r>
              <a:rPr kumimoji="1" lang="ja-JP" altLang="en-US" dirty="0" smtClean="0"/>
              <a:t>へ</a:t>
            </a:r>
            <a:r>
              <a:rPr kumimoji="1" lang="en-US" altLang="ja-JP" dirty="0" smtClean="0"/>
              <a:t/>
            </a:r>
            <a:br>
              <a:rPr kumimoji="1" lang="en-US" altLang="ja-JP" dirty="0" smtClean="0"/>
            </a:br>
            <a:r>
              <a:rPr kumimoji="1" lang="ja-JP" altLang="en-US" dirty="0" smtClean="0"/>
              <a:t>寄与</a:t>
            </a:r>
            <a:r>
              <a:rPr kumimoji="1" lang="ja-JP" altLang="en-US" dirty="0" smtClean="0"/>
              <a:t>していると考えられる</a:t>
            </a:r>
            <a:endParaRPr kumimoji="1" lang="ja-JP"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3890" y="2931669"/>
            <a:ext cx="3890110" cy="363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846926" y="6165304"/>
            <a:ext cx="2661178" cy="369332"/>
          </a:xfrm>
          <a:prstGeom prst="rect">
            <a:avLst/>
          </a:prstGeom>
        </p:spPr>
        <p:txBody>
          <a:bodyPr wrap="none">
            <a:spAutoFit/>
          </a:bodyPr>
          <a:lstStyle/>
          <a:p>
            <a:r>
              <a:rPr lang="en-US" altLang="ja-JP" dirty="0"/>
              <a:t>(</a:t>
            </a:r>
            <a:r>
              <a:rPr lang="en-US" altLang="ja-JP" dirty="0" err="1"/>
              <a:t>Balme</a:t>
            </a:r>
            <a:r>
              <a:rPr lang="en-US" altLang="ja-JP" dirty="0"/>
              <a:t> and Greeley, 2006)</a:t>
            </a:r>
            <a:endParaRPr lang="ja-JP" altLang="en-US" dirty="0"/>
          </a:p>
        </p:txBody>
      </p:sp>
    </p:spTree>
    <p:extLst>
      <p:ext uri="{BB962C8B-B14F-4D97-AF65-F5344CB8AC3E}">
        <p14:creationId xmlns:p14="http://schemas.microsoft.com/office/powerpoint/2010/main" val="2252928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ダストデビルの構造</a:t>
            </a:r>
            <a:endParaRPr kumimoji="1" lang="ja-JP" altLang="en-US" dirty="0"/>
          </a:p>
        </p:txBody>
      </p:sp>
      <p:sp>
        <p:nvSpPr>
          <p:cNvPr id="3" name="コンテンツ プレースホルダー 2"/>
          <p:cNvSpPr>
            <a:spLocks noGrp="1"/>
          </p:cNvSpPr>
          <p:nvPr>
            <p:ph idx="1"/>
          </p:nvPr>
        </p:nvSpPr>
        <p:spPr>
          <a:xfrm>
            <a:off x="457200" y="1626875"/>
            <a:ext cx="5698974" cy="4525963"/>
          </a:xfrm>
        </p:spPr>
        <p:txBody>
          <a:bodyPr>
            <a:normAutofit/>
          </a:bodyPr>
          <a:lstStyle/>
          <a:p>
            <a:r>
              <a:rPr lang="ja-JP" altLang="en-US" dirty="0"/>
              <a:t>地表面付近で暖かい空気が螺旋状</a:t>
            </a:r>
            <a:r>
              <a:rPr kumimoji="1" lang="ja-JP" altLang="en-US" dirty="0" smtClean="0"/>
              <a:t>に上昇</a:t>
            </a:r>
            <a:r>
              <a:rPr kumimoji="1" lang="ja-JP" altLang="en-US" dirty="0" smtClean="0"/>
              <a:t>する</a:t>
            </a:r>
            <a:endParaRPr kumimoji="1" lang="en-US" altLang="ja-JP" dirty="0" smtClean="0"/>
          </a:p>
          <a:p>
            <a:r>
              <a:rPr lang="ja-JP" altLang="en-US" dirty="0"/>
              <a:t>コア部分</a:t>
            </a:r>
            <a:r>
              <a:rPr lang="ja-JP" altLang="en-US" dirty="0" smtClean="0"/>
              <a:t>で弱く</a:t>
            </a:r>
            <a:r>
              <a:rPr lang="ja-JP" altLang="en-US" dirty="0"/>
              <a:t>冷たい下降流が存在</a:t>
            </a:r>
            <a:r>
              <a:rPr lang="ja-JP" altLang="en-US" dirty="0" smtClean="0"/>
              <a:t>することもある</a:t>
            </a:r>
            <a:endParaRPr lang="en-US" altLang="ja-JP" dirty="0" smtClean="0"/>
          </a:p>
          <a:p>
            <a:r>
              <a:rPr kumimoji="1" lang="ja-JP" altLang="en-US" dirty="0" smtClean="0"/>
              <a:t>ランキン</a:t>
            </a:r>
            <a:r>
              <a:rPr kumimoji="1" lang="ja-JP" altLang="en-US" dirty="0" smtClean="0"/>
              <a:t>渦の接線速度分布を持ち</a:t>
            </a:r>
            <a:r>
              <a:rPr kumimoji="1" lang="en-US" altLang="ja-JP" dirty="0" smtClean="0"/>
              <a:t>, </a:t>
            </a:r>
            <a:r>
              <a:rPr kumimoji="1" lang="ja-JP" altLang="en-US" dirty="0" smtClean="0"/>
              <a:t>旋衡風平衡している</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4" y="1196752"/>
            <a:ext cx="2793435" cy="244827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1939" y="3889857"/>
            <a:ext cx="3041904" cy="2721864"/>
          </a:xfrm>
          <a:prstGeom prst="rect">
            <a:avLst/>
          </a:prstGeom>
        </p:spPr>
      </p:pic>
      <p:sp>
        <p:nvSpPr>
          <p:cNvPr id="6" name="テキスト ボックス 5"/>
          <p:cNvSpPr txBox="1"/>
          <p:nvPr/>
        </p:nvSpPr>
        <p:spPr>
          <a:xfrm>
            <a:off x="6948264" y="3650316"/>
            <a:ext cx="1825693" cy="369332"/>
          </a:xfrm>
          <a:prstGeom prst="rect">
            <a:avLst/>
          </a:prstGeom>
          <a:noFill/>
        </p:spPr>
        <p:txBody>
          <a:bodyPr wrap="none" rtlCol="0">
            <a:spAutoFit/>
          </a:bodyPr>
          <a:lstStyle/>
          <a:p>
            <a:r>
              <a:rPr kumimoji="1" lang="en-US" altLang="ja-JP" dirty="0" smtClean="0"/>
              <a:t>Renno et </a:t>
            </a:r>
            <a:r>
              <a:rPr kumimoji="1" lang="en-US" altLang="ja-JP" dirty="0" smtClean="0"/>
              <a:t>al. </a:t>
            </a:r>
            <a:r>
              <a:rPr kumimoji="1" lang="en-US" altLang="ja-JP" dirty="0" smtClean="0"/>
              <a:t>1998</a:t>
            </a:r>
            <a:endParaRPr kumimoji="1" lang="ja-JP" altLang="en-US" dirty="0"/>
          </a:p>
        </p:txBody>
      </p:sp>
      <p:sp>
        <p:nvSpPr>
          <p:cNvPr id="7" name="テキスト ボックス 6"/>
          <p:cNvSpPr txBox="1"/>
          <p:nvPr/>
        </p:nvSpPr>
        <p:spPr>
          <a:xfrm>
            <a:off x="6387447" y="6416303"/>
            <a:ext cx="2590646" cy="369332"/>
          </a:xfrm>
          <a:prstGeom prst="rect">
            <a:avLst/>
          </a:prstGeom>
          <a:noFill/>
        </p:spPr>
        <p:txBody>
          <a:bodyPr wrap="none" rtlCol="0">
            <a:spAutoFit/>
          </a:bodyPr>
          <a:lstStyle/>
          <a:p>
            <a:r>
              <a:rPr lang="en-US" altLang="ja-JP" dirty="0" err="1"/>
              <a:t>Balme</a:t>
            </a:r>
            <a:r>
              <a:rPr lang="en-US" altLang="ja-JP" dirty="0"/>
              <a:t> and Greeley, 2006)</a:t>
            </a:r>
            <a:endParaRPr kumimoji="1" lang="ja-JP" altLang="en-US" dirty="0"/>
          </a:p>
        </p:txBody>
      </p:sp>
    </p:spTree>
    <p:extLst>
      <p:ext uri="{BB962C8B-B14F-4D97-AF65-F5344CB8AC3E}">
        <p14:creationId xmlns:p14="http://schemas.microsoft.com/office/powerpoint/2010/main" val="3535506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ダストデビル</a:t>
            </a:r>
            <a:r>
              <a:rPr kumimoji="1" lang="ja-JP" altLang="en-US" dirty="0" smtClean="0"/>
              <a:t>熱エンジン</a:t>
            </a:r>
            <a:endParaRPr kumimoji="1" lang="ja-JP" altLang="en-US" dirty="0"/>
          </a:p>
        </p:txBody>
      </p:sp>
      <p:sp>
        <p:nvSpPr>
          <p:cNvPr id="3" name="コンテンツ プレースホルダー 2"/>
          <p:cNvSpPr>
            <a:spLocks noGrp="1"/>
          </p:cNvSpPr>
          <p:nvPr>
            <p:ph idx="1"/>
          </p:nvPr>
        </p:nvSpPr>
        <p:spPr>
          <a:xfrm>
            <a:off x="457200" y="1412776"/>
            <a:ext cx="8229600" cy="5445224"/>
          </a:xfrm>
        </p:spPr>
        <p:txBody>
          <a:bodyPr>
            <a:normAutofit fontScale="85000" lnSpcReduction="20000"/>
          </a:bodyPr>
          <a:lstStyle/>
          <a:p>
            <a:r>
              <a:rPr kumimoji="1" lang="ja-JP" altLang="en-US" dirty="0" smtClean="0"/>
              <a:t>ダストデビルを熱エンジンとして考える</a:t>
            </a:r>
            <a:endParaRPr kumimoji="1" lang="en-US" altLang="ja-JP" dirty="0" smtClean="0"/>
          </a:p>
          <a:p>
            <a:r>
              <a:rPr lang="ja-JP" altLang="en-US" dirty="0"/>
              <a:t>仮定</a:t>
            </a:r>
            <a:endParaRPr kumimoji="1" lang="en-US" altLang="ja-JP" dirty="0" smtClean="0"/>
          </a:p>
          <a:p>
            <a:pPr lvl="1"/>
            <a:r>
              <a:rPr lang="ja-JP" altLang="en-US" dirty="0"/>
              <a:t>熱</a:t>
            </a:r>
            <a:r>
              <a:rPr lang="ja-JP" altLang="en-US" dirty="0" smtClean="0"/>
              <a:t>流入は地表面からの顕熱フラックスのみ</a:t>
            </a:r>
            <a:endParaRPr lang="en-US" altLang="ja-JP" dirty="0" smtClean="0"/>
          </a:p>
          <a:p>
            <a:pPr lvl="1"/>
            <a:r>
              <a:rPr kumimoji="1" lang="ja-JP" altLang="en-US" dirty="0"/>
              <a:t>対流の上昇</a:t>
            </a:r>
            <a:r>
              <a:rPr kumimoji="1" lang="ja-JP" altLang="en-US" dirty="0" smtClean="0"/>
              <a:t>下降は断熱的で循環全体は可逆的</a:t>
            </a:r>
            <a:r>
              <a:rPr lang="ja-JP" altLang="en-US" dirty="0" smtClean="0"/>
              <a:t>で閉じている</a:t>
            </a:r>
            <a:endParaRPr lang="en-US" altLang="ja-JP" dirty="0" smtClean="0"/>
          </a:p>
          <a:p>
            <a:pPr lvl="1"/>
            <a:r>
              <a:rPr kumimoji="1" lang="ja-JP" altLang="en-US" dirty="0"/>
              <a:t>地表面</a:t>
            </a:r>
            <a:r>
              <a:rPr kumimoji="1" lang="ja-JP" altLang="en-US" dirty="0" smtClean="0"/>
              <a:t>は平坦である</a:t>
            </a:r>
            <a:endParaRPr kumimoji="1" lang="en-US" altLang="ja-JP" dirty="0" smtClean="0"/>
          </a:p>
          <a:p>
            <a:pPr lvl="1"/>
            <a:r>
              <a:rPr lang="ja-JP" altLang="en-US" dirty="0"/>
              <a:t>潜熱の効果は小さい</a:t>
            </a:r>
            <a:endParaRPr kumimoji="1" lang="en-US" altLang="ja-JP" dirty="0" smtClean="0"/>
          </a:p>
          <a:p>
            <a:r>
              <a:rPr lang="ja-JP" altLang="en-US" dirty="0"/>
              <a:t>定常状態</a:t>
            </a:r>
            <a:r>
              <a:rPr lang="ja-JP" altLang="en-US" dirty="0" smtClean="0"/>
              <a:t>の空気塊のエネルギー方程式</a:t>
            </a:r>
            <a:r>
              <a:rPr lang="en-US" altLang="ja-JP" dirty="0" smtClean="0"/>
              <a:t>[</a:t>
            </a:r>
            <a:r>
              <a:rPr lang="en-US" altLang="ja-JP" dirty="0" err="1" smtClean="0"/>
              <a:t>Haltiner</a:t>
            </a:r>
            <a:r>
              <a:rPr lang="en-US" altLang="ja-JP" dirty="0" smtClean="0"/>
              <a:t> and Martin 1957]</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b="1" dirty="0" smtClean="0"/>
              <a:t>v </a:t>
            </a:r>
            <a:r>
              <a:rPr lang="ja-JP" altLang="en-US" dirty="0" smtClean="0"/>
              <a:t>は速度ベクトル</a:t>
            </a:r>
            <a:r>
              <a:rPr lang="en-US" altLang="ja-JP" dirty="0" smtClean="0"/>
              <a:t>, g </a:t>
            </a:r>
            <a:r>
              <a:rPr lang="ja-JP" altLang="en-US" dirty="0" smtClean="0"/>
              <a:t>は重力加速度</a:t>
            </a:r>
            <a:r>
              <a:rPr lang="en-US" altLang="ja-JP" dirty="0" smtClean="0"/>
              <a:t>, z </a:t>
            </a:r>
            <a:r>
              <a:rPr lang="ja-JP" altLang="en-US" dirty="0" smtClean="0"/>
              <a:t>は参照高度より上の高度</a:t>
            </a:r>
            <a:r>
              <a:rPr lang="en-US" altLang="ja-JP" dirty="0" smtClean="0"/>
              <a:t>,  α </a:t>
            </a:r>
            <a:r>
              <a:rPr lang="ja-JP" altLang="en-US" dirty="0" smtClean="0"/>
              <a:t>は比容</a:t>
            </a:r>
            <a:r>
              <a:rPr lang="en-US" altLang="ja-JP" dirty="0" smtClean="0"/>
              <a:t>, p </a:t>
            </a:r>
            <a:r>
              <a:rPr lang="ja-JP" altLang="en-US" dirty="0" smtClean="0"/>
              <a:t>は気圧</a:t>
            </a:r>
            <a:r>
              <a:rPr lang="en-US" altLang="ja-JP" dirty="0" smtClean="0"/>
              <a:t>, </a:t>
            </a:r>
            <a:r>
              <a:rPr lang="en-US" altLang="ja-JP" b="1" dirty="0" smtClean="0"/>
              <a:t>f </a:t>
            </a:r>
            <a:r>
              <a:rPr lang="ja-JP" altLang="en-US" dirty="0" smtClean="0"/>
              <a:t>単位質量あたりの摩擦力</a:t>
            </a:r>
            <a:r>
              <a:rPr lang="en-US" altLang="ja-JP" dirty="0" smtClean="0"/>
              <a:t>, d</a:t>
            </a:r>
            <a:r>
              <a:rPr lang="en-US" altLang="ja-JP" b="1" dirty="0" smtClean="0"/>
              <a:t>l</a:t>
            </a:r>
            <a:r>
              <a:rPr lang="en-US" altLang="ja-JP" dirty="0" smtClean="0"/>
              <a:t> </a:t>
            </a:r>
            <a:r>
              <a:rPr lang="ja-JP" altLang="en-US" dirty="0" smtClean="0"/>
              <a:t>は空気塊の進路に沿った経路</a:t>
            </a:r>
            <a:endParaRPr lang="en-US" altLang="ja-JP" b="1" dirty="0" smtClean="0"/>
          </a:p>
        </p:txBody>
      </p:sp>
      <p:pic>
        <p:nvPicPr>
          <p:cNvPr id="1028" name="Picture 4" descr="\begin{align*}&#10;d\left(\frac{1}{2}|\mathbf{v}|^2 + gz\right) + \alpha dp - \mathbf{f}\cdot d\mathbf{l} = 0 \hspace{1em}(1)&#10;\end{alig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250" y="4725144"/>
            <a:ext cx="66770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072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ダストデビル熱エンジン</a:t>
            </a:r>
            <a:r>
              <a:rPr lang="ja-JP" altLang="en-US" dirty="0"/>
              <a:t>の式</a:t>
            </a:r>
            <a:r>
              <a:rPr lang="ja-JP" altLang="en-US" dirty="0" smtClean="0"/>
              <a:t>変化</a:t>
            </a:r>
            <a:r>
              <a:rPr lang="en-US" altLang="ja-JP" dirty="0" smtClean="0"/>
              <a:t>1</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lstStyle/>
          <a:p>
            <a:pPr marL="514350" indent="-514350">
              <a:buFont typeface="+mj-lt"/>
              <a:buAutoNum type="arabicPeriod"/>
            </a:pPr>
            <a:r>
              <a:rPr lang="ja-JP" altLang="en-US" dirty="0" smtClean="0"/>
              <a:t>今定常で閉じた対流系を考えているので質量保存</a:t>
            </a:r>
            <a:r>
              <a:rPr lang="ja-JP" altLang="en-US" dirty="0"/>
              <a:t>の</a:t>
            </a:r>
            <a:r>
              <a:rPr lang="ja-JP" altLang="en-US" dirty="0" smtClean="0"/>
              <a:t>式は以下となる</a:t>
            </a:r>
            <a:endParaRPr lang="en-US" altLang="ja-JP" dirty="0" smtClean="0"/>
          </a:p>
          <a:p>
            <a:pPr marL="514350" indent="-514350">
              <a:buFont typeface="+mj-lt"/>
              <a:buAutoNum type="arabicPeriod"/>
            </a:pPr>
            <a:endParaRPr lang="en-US" altLang="ja-JP" dirty="0"/>
          </a:p>
          <a:p>
            <a:pPr marL="514350" indent="-514350">
              <a:buFont typeface="+mj-lt"/>
              <a:buAutoNum type="arabicPeriod"/>
            </a:pPr>
            <a:endParaRPr lang="en-US" altLang="ja-JP" dirty="0" smtClean="0"/>
          </a:p>
          <a:p>
            <a:pPr marL="514350" indent="-514350">
              <a:buFont typeface="+mj-lt"/>
              <a:buAutoNum type="arabicPeriod"/>
            </a:pPr>
            <a:r>
              <a:rPr lang="ja-JP" altLang="en-US" dirty="0" smtClean="0"/>
              <a:t>式</a:t>
            </a:r>
            <a:r>
              <a:rPr lang="en-US" altLang="ja-JP" dirty="0" smtClean="0"/>
              <a:t>(1) </a:t>
            </a:r>
            <a:r>
              <a:rPr lang="ja-JP" altLang="en-US" dirty="0" smtClean="0"/>
              <a:t>を対流系の循環に沿った積分をし</a:t>
            </a:r>
            <a:r>
              <a:rPr lang="en-US" altLang="ja-JP" dirty="0" smtClean="0"/>
              <a:t>, </a:t>
            </a:r>
            <a:r>
              <a:rPr lang="ja-JP" altLang="en-US" dirty="0" smtClean="0"/>
              <a:t>式 </a:t>
            </a:r>
            <a:r>
              <a:rPr lang="en-US" altLang="ja-JP" dirty="0" smtClean="0"/>
              <a:t>(2) </a:t>
            </a:r>
            <a:r>
              <a:rPr lang="ja-JP" altLang="en-US" dirty="0" smtClean="0"/>
              <a:t>を用いると</a:t>
            </a:r>
            <a:r>
              <a:rPr lang="ja-JP" altLang="en-US" dirty="0"/>
              <a:t>以下となる</a:t>
            </a:r>
            <a:endParaRPr lang="en-US" altLang="ja-JP" dirty="0" smtClean="0"/>
          </a:p>
          <a:p>
            <a:pPr marL="514350" indent="-514350">
              <a:buFont typeface="+mj-lt"/>
              <a:buAutoNum type="arabicPeriod"/>
            </a:pPr>
            <a:endParaRPr kumimoji="1" lang="en-US" altLang="ja-JP" dirty="0"/>
          </a:p>
          <a:p>
            <a:endParaRPr lang="en-US" altLang="ja-JP" dirty="0" smtClean="0"/>
          </a:p>
        </p:txBody>
      </p:sp>
      <p:pic>
        <p:nvPicPr>
          <p:cNvPr id="2056" name="Picture 8" descr="\begin{align*}&#10;\nabla \cdot (\rho \mathbf{v}) = 0 \hspace{1em} (2)&#10;%\oint \alpha dp = \oint \mathbf{f}\cdot d \mathbf{l} \hspace{1em}(2)&#10;\end{alig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080320"/>
            <a:ext cx="2952750" cy="3905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egin{align*}&#10;\oint \alpha dp = \oint \mathbf{f}\cdot d \mathbf{l} \hspace{1em}(3)&#10;\end{alig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5178921"/>
            <a:ext cx="375285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17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ダストデビル熱エンジンの式変化</a:t>
            </a:r>
            <a:r>
              <a:rPr kumimoji="1" lang="en-US" altLang="ja-JP" dirty="0" smtClean="0"/>
              <a:t>2</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startAt="3"/>
            </a:pPr>
            <a:r>
              <a:rPr lang="ja-JP" altLang="en-US" dirty="0"/>
              <a:t>熱力学第一</a:t>
            </a:r>
            <a:r>
              <a:rPr lang="ja-JP" altLang="en-US" dirty="0" smtClean="0"/>
              <a:t>法則を対流</a:t>
            </a:r>
            <a:r>
              <a:rPr lang="ja-JP" altLang="en-US" dirty="0"/>
              <a:t>系の循環に沿って</a:t>
            </a:r>
            <a:r>
              <a:rPr lang="ja-JP" altLang="en-US" dirty="0" smtClean="0"/>
              <a:t>積分すると</a:t>
            </a:r>
            <a:r>
              <a:rPr lang="en-US" altLang="ja-JP" dirty="0" smtClean="0"/>
              <a:t>,</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T </a:t>
            </a:r>
            <a:r>
              <a:rPr lang="ja-JP" altLang="en-US" dirty="0" smtClean="0"/>
              <a:t>は絶対温度</a:t>
            </a:r>
            <a:r>
              <a:rPr lang="en-US" altLang="ja-JP" dirty="0" smtClean="0"/>
              <a:t>, s </a:t>
            </a:r>
            <a:r>
              <a:rPr lang="ja-JP" altLang="en-US" dirty="0" smtClean="0"/>
              <a:t>は比エントロピーである</a:t>
            </a:r>
            <a:r>
              <a:rPr lang="en-US" altLang="ja-JP" dirty="0" smtClean="0"/>
              <a:t>.</a:t>
            </a:r>
          </a:p>
          <a:p>
            <a:pPr marL="514350" indent="-514350">
              <a:buFont typeface="+mj-lt"/>
              <a:buAutoNum type="arabicPeriod" startAt="3"/>
            </a:pPr>
            <a:r>
              <a:rPr lang="ja-JP" altLang="en-US" dirty="0" smtClean="0"/>
              <a:t>式</a:t>
            </a:r>
            <a:r>
              <a:rPr lang="en-US" altLang="ja-JP" dirty="0" smtClean="0"/>
              <a:t>(3) </a:t>
            </a:r>
            <a:r>
              <a:rPr lang="ja-JP" altLang="en-US" dirty="0" smtClean="0"/>
              <a:t>と 式 </a:t>
            </a:r>
            <a:r>
              <a:rPr lang="en-US" altLang="ja-JP" dirty="0" smtClean="0"/>
              <a:t>(4)</a:t>
            </a:r>
            <a:r>
              <a:rPr lang="ja-JP" altLang="en-US" dirty="0" smtClean="0"/>
              <a:t>より</a:t>
            </a:r>
            <a:r>
              <a:rPr lang="en-US" altLang="ja-JP" dirty="0" smtClean="0"/>
              <a:t>,</a:t>
            </a:r>
            <a:endParaRPr kumimoji="1" lang="ja-JP" altLang="en-US" dirty="0"/>
          </a:p>
        </p:txBody>
      </p:sp>
      <p:pic>
        <p:nvPicPr>
          <p:cNvPr id="3080" name="Picture 8" descr="\begin{align*}&#10;\oint Tds = -\oint \mathbf{f}\cdot d\mathbf{l} \hspace{1em}(5)&#10;\end{alig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050" y="5301208"/>
            <a:ext cx="41433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egin{align*}&#10;\oint Tds = -\oint \alpha d p \hspace{1em}(4)&#10;\end{alig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2780928"/>
            <a:ext cx="400050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70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ダストデビル熱エンジン</a:t>
            </a:r>
            <a:r>
              <a:rPr lang="ja-JP" altLang="en-US" dirty="0" smtClean="0"/>
              <a:t>の式変化</a:t>
            </a:r>
            <a:r>
              <a:rPr lang="en-US" altLang="ja-JP" dirty="0"/>
              <a:t>3</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lstStyle/>
          <a:p>
            <a:pPr marL="514350" indent="-514350">
              <a:buFont typeface="+mj-lt"/>
              <a:buAutoNum type="arabicPeriod" startAt="5"/>
            </a:pPr>
            <a:r>
              <a:rPr lang="ja-JP" altLang="en-US" dirty="0" smtClean="0"/>
              <a:t>熱エンジンの効率</a:t>
            </a:r>
            <a:r>
              <a:rPr lang="en-US" altLang="ja-JP" dirty="0" smtClean="0"/>
              <a:t>η</a:t>
            </a:r>
            <a:r>
              <a:rPr lang="ja-JP" altLang="en-US" dirty="0" smtClean="0"/>
              <a:t>を以下のように定義する</a:t>
            </a: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ja-JP" altLang="en-US" dirty="0" smtClean="0"/>
              <a:t>右辺の分母は十分遠方から対流渦の中心まで地表面に沿って積分している</a:t>
            </a:r>
            <a:r>
              <a:rPr lang="en-US" altLang="ja-JP" dirty="0" smtClean="0"/>
              <a:t>.</a:t>
            </a:r>
          </a:p>
        </p:txBody>
      </p:sp>
      <p:pic>
        <p:nvPicPr>
          <p:cNvPr id="6146" name="Picture 2" descr="\begin{align*}&#10;%-\int^0_{\infty} RTd \ln p = \gamma \oint Tds \hspace{1em} (9)&#10;%\gamma \equiv \frac{\int_{\infty}^0 \mathbf{f}\cdot d\mathbf{l}}{\oint \mathbf{f}\cdot d\mathbf{l}} \hspace{1em}(8)&#10;\eta \equiv \frac{\oint Tds}{\int_{\infty}^0Tds} \hspace{1em}(10)&#10;\end{alig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420888"/>
            <a:ext cx="3143250" cy="110490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5076056" y="2564904"/>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（６）</a:t>
            </a:r>
            <a:endParaRPr kumimoji="1" lang="ja-JP" altLang="en-US" sz="3600" dirty="0">
              <a:solidFill>
                <a:schemeClr val="tx1"/>
              </a:solidFill>
            </a:endParaRPr>
          </a:p>
        </p:txBody>
      </p:sp>
    </p:spTree>
    <p:extLst>
      <p:ext uri="{BB962C8B-B14F-4D97-AF65-F5344CB8AC3E}">
        <p14:creationId xmlns:p14="http://schemas.microsoft.com/office/powerpoint/2010/main" val="336821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ダストデビル熱エンジンの式変化</a:t>
            </a:r>
            <a:r>
              <a:rPr lang="en-US" altLang="ja-JP" dirty="0"/>
              <a:t>4</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lstStyle/>
          <a:p>
            <a:pPr marL="514350" indent="-514350">
              <a:buFont typeface="+mj-lt"/>
              <a:buAutoNum type="arabicPeriod" startAt="6"/>
            </a:pPr>
            <a:r>
              <a:rPr kumimoji="1" lang="ja-JP" altLang="en-US" dirty="0" smtClean="0"/>
              <a:t>対流熱エンジンの熱力学的効率</a:t>
            </a:r>
            <a:r>
              <a:rPr kumimoji="1" lang="en-US" altLang="ja-JP" dirty="0" smtClean="0"/>
              <a:t>η</a:t>
            </a:r>
            <a:r>
              <a:rPr kumimoji="1" lang="ja-JP" altLang="en-US" dirty="0" smtClean="0"/>
              <a:t>は</a:t>
            </a:r>
            <a:r>
              <a:rPr lang="ja-JP" altLang="en-US" dirty="0"/>
              <a:t>別の形で</a:t>
            </a:r>
            <a:r>
              <a:rPr kumimoji="1" lang="en-US" altLang="ja-JP" dirty="0" smtClean="0"/>
              <a:t>,</a:t>
            </a:r>
            <a:br>
              <a:rPr kumimoji="1" lang="en-US" altLang="ja-JP" dirty="0" smtClean="0"/>
            </a:br>
            <a:r>
              <a:rPr kumimoji="1" lang="en-US" altLang="ja-JP" dirty="0" smtClean="0"/>
              <a:t>                                               </a:t>
            </a:r>
            <a:r>
              <a:rPr kumimoji="1" lang="en-US" altLang="ja-JP" sz="3600" dirty="0" smtClean="0"/>
              <a:t>(7)</a:t>
            </a:r>
            <a:r>
              <a:rPr kumimoji="1" lang="en-US" altLang="ja-JP" dirty="0" smtClean="0"/>
              <a:t/>
            </a:r>
            <a:br>
              <a:rPr kumimoji="1" lang="en-US" altLang="ja-JP" dirty="0" smtClean="0"/>
            </a:br>
            <a:r>
              <a:rPr kumimoji="1" lang="en-US" altLang="ja-JP" dirty="0" smtClean="0"/>
              <a:t>      </a:t>
            </a:r>
            <a:r>
              <a:rPr lang="en-US" altLang="ja-JP" dirty="0" smtClean="0"/>
              <a:t/>
            </a:r>
            <a:br>
              <a:rPr lang="en-US" altLang="ja-JP" dirty="0" smtClean="0"/>
            </a:br>
            <a:r>
              <a:rPr lang="en-US" altLang="ja-JP" dirty="0" smtClean="0"/>
              <a:t>T</a:t>
            </a:r>
            <a:r>
              <a:rPr lang="en-US" altLang="ja-JP" baseline="-25000" dirty="0" smtClean="0"/>
              <a:t>h</a:t>
            </a:r>
            <a:r>
              <a:rPr lang="en-US" altLang="ja-JP" dirty="0" smtClean="0"/>
              <a:t> </a:t>
            </a:r>
            <a:r>
              <a:rPr lang="ja-JP" altLang="en-US" dirty="0" smtClean="0"/>
              <a:t>は熱流入</a:t>
            </a:r>
            <a:r>
              <a:rPr lang="ja-JP" altLang="en-US" dirty="0"/>
              <a:t>する場</a:t>
            </a:r>
            <a:r>
              <a:rPr lang="ja-JP" altLang="en-US" dirty="0" smtClean="0"/>
              <a:t>の温度</a:t>
            </a:r>
            <a:r>
              <a:rPr lang="en-US" altLang="ja-JP" dirty="0" smtClean="0"/>
              <a:t>, T</a:t>
            </a:r>
            <a:r>
              <a:rPr lang="en-US" altLang="ja-JP" baseline="-25000" dirty="0" smtClean="0"/>
              <a:t>c</a:t>
            </a:r>
            <a:r>
              <a:rPr lang="ja-JP" altLang="en-US" dirty="0" smtClean="0"/>
              <a:t>熱流出する場の温度</a:t>
            </a:r>
            <a:endParaRPr lang="en-US" altLang="ja-JP" dirty="0" smtClean="0"/>
          </a:p>
          <a:p>
            <a:pPr marL="514350" indent="-514350">
              <a:buFont typeface="+mj-lt"/>
              <a:buAutoNum type="arabicPeriod" startAt="6"/>
            </a:pPr>
            <a:r>
              <a:rPr lang="ja-JP" altLang="en-US" dirty="0"/>
              <a:t>乾燥</a:t>
            </a:r>
            <a:r>
              <a:rPr lang="ja-JP" altLang="en-US" dirty="0" smtClean="0"/>
              <a:t>断熱場での温度分布は</a:t>
            </a:r>
            <a:r>
              <a:rPr lang="en-US" altLang="ja-JP" dirty="0" smtClean="0"/>
              <a:t>,</a:t>
            </a:r>
            <a:r>
              <a:rPr lang="en-US" altLang="ja-JP" dirty="0"/>
              <a:t/>
            </a:r>
            <a:br>
              <a:rPr lang="en-US" altLang="ja-JP" dirty="0"/>
            </a:br>
            <a:r>
              <a:rPr lang="en-US" altLang="ja-JP" dirty="0" smtClean="0"/>
              <a:t/>
            </a:r>
            <a:br>
              <a:rPr lang="en-US" altLang="ja-JP" dirty="0" smtClean="0"/>
            </a:br>
            <a:r>
              <a:rPr lang="en-US" altLang="ja-JP" dirty="0" smtClean="0"/>
              <a:t>                                                     </a:t>
            </a:r>
            <a:r>
              <a:rPr lang="en-US" altLang="ja-JP" sz="3600" dirty="0" smtClean="0"/>
              <a:t> (8)</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10" y="2492896"/>
            <a:ext cx="2085975" cy="86677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5469938"/>
            <a:ext cx="2562225" cy="971550"/>
          </a:xfrm>
          <a:prstGeom prst="rect">
            <a:avLst/>
          </a:prstGeom>
        </p:spPr>
      </p:pic>
    </p:spTree>
    <p:extLst>
      <p:ext uri="{BB962C8B-B14F-4D97-AF65-F5344CB8AC3E}">
        <p14:creationId xmlns:p14="http://schemas.microsoft.com/office/powerpoint/2010/main" val="664833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982</Words>
  <Application>Microsoft Office PowerPoint</Application>
  <PresentationFormat>画面に合わせる (4:3)</PresentationFormat>
  <Paragraphs>142</Paragraphs>
  <Slides>24</Slides>
  <Notes>9</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Newman et al. 2002 のダストデビルパラメタリゼーション</vt:lpstr>
      <vt:lpstr>今回の発表でやること</vt:lpstr>
      <vt:lpstr>ダストデビル</vt:lpstr>
      <vt:lpstr>ダストデビルの構造</vt:lpstr>
      <vt:lpstr>ダストデビル熱エンジン</vt:lpstr>
      <vt:lpstr>ダストデビル熱エンジンの式変化1</vt:lpstr>
      <vt:lpstr>ダストデビル熱エンジンの式変化2</vt:lpstr>
      <vt:lpstr>ダストデビル熱エンジンの式変化3</vt:lpstr>
      <vt:lpstr>ダストデビル熱エンジンの式変化4</vt:lpstr>
      <vt:lpstr>ダストデビル熱エンジンの式変化5</vt:lpstr>
      <vt:lpstr>ダストデビル熱エンジンの式変化6</vt:lpstr>
      <vt:lpstr>ダストデビル熱エンジンの式変化7</vt:lpstr>
      <vt:lpstr>ダストデビル熱エンジンの式変化8</vt:lpstr>
      <vt:lpstr>Newman et al 2002 のダストデビルパラメタリゼーション</vt:lpstr>
      <vt:lpstr>まとめ</vt:lpstr>
      <vt:lpstr>DTH パラメタリゼーション</vt:lpstr>
      <vt:lpstr>DTHパラメタリゼーションの導出1</vt:lpstr>
      <vt:lpstr>DTHパラメタリゼーションの導出2</vt:lpstr>
      <vt:lpstr>DTHパラメタリゼーションの導出3</vt:lpstr>
      <vt:lpstr>DTHパラメタリゼーションの導出4</vt:lpstr>
      <vt:lpstr>DTHパラメタリゼーションの導出5</vt:lpstr>
      <vt:lpstr>DTHパラメタリゼーションの導出6</vt:lpstr>
      <vt:lpstr>DTHパラメタリゼーションの導出7</vt:lpstr>
      <vt:lpstr>DTHパラメタリゼーションの導出8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Rennó et al 1998 に基づくダストデビルパラメタリゼーション</dc:title>
  <dc:creator>seigi</dc:creator>
  <cp:lastModifiedBy>seigi</cp:lastModifiedBy>
  <cp:revision>37</cp:revision>
  <dcterms:created xsi:type="dcterms:W3CDTF">2014-02-25T21:42:46Z</dcterms:created>
  <dcterms:modified xsi:type="dcterms:W3CDTF">2014-02-26T08:08:16Z</dcterms:modified>
</cp:coreProperties>
</file>